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70" r:id="rId12"/>
  </p:sldIdLst>
  <p:sldSz cx="18288000" cy="10287000"/>
  <p:notesSz cx="6858000" cy="9144000"/>
  <p:embeddedFontLst>
    <p:embeddedFont>
      <p:font typeface="Arimo" panose="020B0604020202020204" charset="0"/>
      <p:regular r:id="rId13"/>
    </p:embeddedFont>
    <p:embeddedFont>
      <p:font typeface="Arimo Bold" panose="020B0604020202020204" charset="0"/>
      <p:regular r:id="rId14"/>
    </p:embeddedFont>
    <p:embeddedFont>
      <p:font typeface="Poppins" panose="00000500000000000000" pitchFamily="2" charset="-18"/>
      <p:regular r:id="rId15"/>
    </p:embeddedFont>
    <p:embeddedFont>
      <p:font typeface="Poppins Bold" panose="020B0604020202020204" charset="-18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416473" y="6752419"/>
            <a:ext cx="0" cy="1560891"/>
          </a:xfrm>
          <a:prstGeom prst="line">
            <a:avLst/>
          </a:prstGeom>
          <a:ln w="19050" cap="rnd">
            <a:solidFill>
              <a:srgbClr val="EFCA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 descr="Slika na kojoj se prikazuje tekst, crtić, ilustracija  Opis je automatski generiran"/>
          <p:cNvSpPr/>
          <p:nvPr/>
        </p:nvSpPr>
        <p:spPr>
          <a:xfrm>
            <a:off x="10743931" y="776673"/>
            <a:ext cx="6986923" cy="8733653"/>
          </a:xfrm>
          <a:custGeom>
            <a:avLst/>
            <a:gdLst/>
            <a:ahLst/>
            <a:cxnLst/>
            <a:rect l="l" t="t" r="r" b="b"/>
            <a:pathLst>
              <a:path w="6986923" h="8733653">
                <a:moveTo>
                  <a:pt x="0" y="0"/>
                </a:moveTo>
                <a:lnTo>
                  <a:pt x="6986922" y="0"/>
                </a:lnTo>
                <a:lnTo>
                  <a:pt x="6986922" y="8733654"/>
                </a:lnTo>
                <a:lnTo>
                  <a:pt x="0" y="87336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416473" y="3272152"/>
            <a:ext cx="8005226" cy="777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34"/>
              </a:lnSpc>
            </a:pPr>
            <a:r>
              <a:rPr lang="en-US" sz="5587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„E-</a:t>
            </a:r>
            <a:r>
              <a:rPr lang="hr-HR" sz="5587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</a:t>
            </a:r>
            <a:r>
              <a:rPr lang="en-US" sz="5587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jesni</a:t>
            </a:r>
            <a:r>
              <a:rPr lang="en-US" sz="5587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5587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odbori</a:t>
            </a:r>
            <a:r>
              <a:rPr lang="en-US" sz="5587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”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59226" y="7090407"/>
            <a:ext cx="8115096" cy="464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0"/>
              </a:lnSpc>
            </a:pPr>
            <a:r>
              <a:rPr lang="en-US" sz="328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Grad Rovinj-Rovigno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Slika na kojoj se prikazuje tekst, snimka zaslona, crtić  Opis je automatski generiran"/>
          <p:cNvSpPr/>
          <p:nvPr/>
        </p:nvSpPr>
        <p:spPr>
          <a:xfrm>
            <a:off x="2385614" y="1735670"/>
            <a:ext cx="5147067" cy="8156121"/>
          </a:xfrm>
          <a:custGeom>
            <a:avLst/>
            <a:gdLst/>
            <a:ahLst/>
            <a:cxnLst/>
            <a:rect l="l" t="t" r="r" b="b"/>
            <a:pathLst>
              <a:path w="5147067" h="8156121">
                <a:moveTo>
                  <a:pt x="0" y="0"/>
                </a:moveTo>
                <a:lnTo>
                  <a:pt x="5147067" y="0"/>
                </a:lnTo>
                <a:lnTo>
                  <a:pt x="5147067" y="8156121"/>
                </a:lnTo>
                <a:lnTo>
                  <a:pt x="0" y="81561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74853" y="8101010"/>
            <a:ext cx="6184444" cy="1906360"/>
            <a:chOff x="0" y="0"/>
            <a:chExt cx="8245926" cy="25418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245983" cy="2541778"/>
            </a:xfrm>
            <a:custGeom>
              <a:avLst/>
              <a:gdLst/>
              <a:ahLst/>
              <a:cxnLst/>
              <a:rect l="l" t="t" r="r" b="b"/>
              <a:pathLst>
                <a:path w="8245983" h="2541778">
                  <a:moveTo>
                    <a:pt x="0" y="1270889"/>
                  </a:moveTo>
                  <a:lnTo>
                    <a:pt x="19050" y="1270889"/>
                  </a:lnTo>
                  <a:lnTo>
                    <a:pt x="0" y="1270889"/>
                  </a:lnTo>
                  <a:cubicBezTo>
                    <a:pt x="0" y="556387"/>
                    <a:pt x="1867027" y="0"/>
                    <a:pt x="4122928" y="0"/>
                  </a:cubicBezTo>
                  <a:lnTo>
                    <a:pt x="4122928" y="19050"/>
                  </a:lnTo>
                  <a:lnTo>
                    <a:pt x="4122928" y="38100"/>
                  </a:lnTo>
                  <a:lnTo>
                    <a:pt x="4122928" y="19050"/>
                  </a:lnTo>
                  <a:lnTo>
                    <a:pt x="4122928" y="0"/>
                  </a:lnTo>
                  <a:cubicBezTo>
                    <a:pt x="6378956" y="0"/>
                    <a:pt x="8245983" y="556387"/>
                    <a:pt x="8245983" y="1270889"/>
                  </a:cubicBezTo>
                  <a:lnTo>
                    <a:pt x="8226933" y="1270889"/>
                  </a:lnTo>
                  <a:lnTo>
                    <a:pt x="8245983" y="1270889"/>
                  </a:lnTo>
                  <a:cubicBezTo>
                    <a:pt x="8245983" y="1985518"/>
                    <a:pt x="6378956" y="2541778"/>
                    <a:pt x="4123055" y="2541778"/>
                  </a:cubicBezTo>
                  <a:lnTo>
                    <a:pt x="4123055" y="2522728"/>
                  </a:lnTo>
                  <a:lnTo>
                    <a:pt x="4123055" y="2541778"/>
                  </a:lnTo>
                  <a:cubicBezTo>
                    <a:pt x="1867027" y="2541778"/>
                    <a:pt x="0" y="1985518"/>
                    <a:pt x="0" y="1270889"/>
                  </a:cubicBezTo>
                  <a:lnTo>
                    <a:pt x="19050" y="1270889"/>
                  </a:lnTo>
                  <a:lnTo>
                    <a:pt x="38100" y="1270889"/>
                  </a:lnTo>
                  <a:lnTo>
                    <a:pt x="19050" y="1270889"/>
                  </a:lnTo>
                  <a:lnTo>
                    <a:pt x="0" y="1270889"/>
                  </a:lnTo>
                  <a:moveTo>
                    <a:pt x="38100" y="1270889"/>
                  </a:moveTo>
                  <a:cubicBezTo>
                    <a:pt x="38100" y="1281430"/>
                    <a:pt x="29591" y="1289939"/>
                    <a:pt x="19050" y="1289939"/>
                  </a:cubicBezTo>
                  <a:cubicBezTo>
                    <a:pt x="8509" y="1289939"/>
                    <a:pt x="0" y="1281430"/>
                    <a:pt x="0" y="1270889"/>
                  </a:cubicBezTo>
                  <a:cubicBezTo>
                    <a:pt x="0" y="1260348"/>
                    <a:pt x="8509" y="1251839"/>
                    <a:pt x="19050" y="1251839"/>
                  </a:cubicBezTo>
                  <a:cubicBezTo>
                    <a:pt x="29591" y="1251839"/>
                    <a:pt x="38100" y="1260348"/>
                    <a:pt x="38100" y="1270889"/>
                  </a:cubicBezTo>
                  <a:cubicBezTo>
                    <a:pt x="38100" y="1939036"/>
                    <a:pt x="1845818" y="2503678"/>
                    <a:pt x="4122928" y="2503678"/>
                  </a:cubicBezTo>
                  <a:cubicBezTo>
                    <a:pt x="6400038" y="2503678"/>
                    <a:pt x="8207756" y="1939036"/>
                    <a:pt x="8207756" y="1270889"/>
                  </a:cubicBezTo>
                  <a:cubicBezTo>
                    <a:pt x="8207756" y="602742"/>
                    <a:pt x="6400038" y="38100"/>
                    <a:pt x="4122928" y="38100"/>
                  </a:cubicBezTo>
                  <a:cubicBezTo>
                    <a:pt x="4112387" y="38100"/>
                    <a:pt x="4103878" y="29591"/>
                    <a:pt x="4103878" y="19050"/>
                  </a:cubicBezTo>
                  <a:cubicBezTo>
                    <a:pt x="4103878" y="8509"/>
                    <a:pt x="4112387" y="0"/>
                    <a:pt x="4122928" y="0"/>
                  </a:cubicBezTo>
                  <a:cubicBezTo>
                    <a:pt x="4133469" y="0"/>
                    <a:pt x="4141978" y="8509"/>
                    <a:pt x="4141978" y="19050"/>
                  </a:cubicBezTo>
                  <a:cubicBezTo>
                    <a:pt x="4141978" y="29591"/>
                    <a:pt x="4133469" y="38100"/>
                    <a:pt x="4122928" y="38100"/>
                  </a:cubicBezTo>
                  <a:cubicBezTo>
                    <a:pt x="1845818" y="38100"/>
                    <a:pt x="38100" y="602742"/>
                    <a:pt x="38100" y="1270889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2385614" y="564112"/>
            <a:ext cx="5147067" cy="969496"/>
            <a:chOff x="0" y="0"/>
            <a:chExt cx="6862756" cy="1292662"/>
          </a:xfrm>
        </p:grpSpPr>
        <p:sp>
          <p:nvSpPr>
            <p:cNvPr id="6" name="Freeform 6"/>
            <p:cNvSpPr/>
            <p:nvPr/>
          </p:nvSpPr>
          <p:spPr>
            <a:xfrm>
              <a:off x="-1524" y="-1524"/>
              <a:ext cx="6865747" cy="1295654"/>
            </a:xfrm>
            <a:custGeom>
              <a:avLst/>
              <a:gdLst/>
              <a:ahLst/>
              <a:cxnLst/>
              <a:rect l="l" t="t" r="r" b="b"/>
              <a:pathLst>
                <a:path w="6865747" h="1295654">
                  <a:moveTo>
                    <a:pt x="1524" y="0"/>
                  </a:moveTo>
                  <a:lnTo>
                    <a:pt x="6864223" y="0"/>
                  </a:lnTo>
                  <a:cubicBezTo>
                    <a:pt x="6865112" y="0"/>
                    <a:pt x="6865747" y="762"/>
                    <a:pt x="6865747" y="1524"/>
                  </a:cubicBezTo>
                  <a:lnTo>
                    <a:pt x="6865747" y="1294130"/>
                  </a:lnTo>
                  <a:cubicBezTo>
                    <a:pt x="6865747" y="1295019"/>
                    <a:pt x="6864985" y="1295654"/>
                    <a:pt x="6864223" y="1295654"/>
                  </a:cubicBezTo>
                  <a:lnTo>
                    <a:pt x="1524" y="1295654"/>
                  </a:lnTo>
                  <a:cubicBezTo>
                    <a:pt x="635" y="1295654"/>
                    <a:pt x="0" y="1294892"/>
                    <a:pt x="0" y="1294130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1294130"/>
                  </a:lnTo>
                  <a:lnTo>
                    <a:pt x="1524" y="1294130"/>
                  </a:lnTo>
                  <a:lnTo>
                    <a:pt x="1524" y="1292606"/>
                  </a:lnTo>
                  <a:lnTo>
                    <a:pt x="6864223" y="1292606"/>
                  </a:lnTo>
                  <a:lnTo>
                    <a:pt x="6864223" y="1294130"/>
                  </a:lnTo>
                  <a:lnTo>
                    <a:pt x="6862699" y="1294130"/>
                  </a:lnTo>
                  <a:lnTo>
                    <a:pt x="6862699" y="1524"/>
                  </a:lnTo>
                  <a:lnTo>
                    <a:pt x="6864223" y="1524"/>
                  </a:lnTo>
                  <a:lnTo>
                    <a:pt x="6864223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6862756" cy="1311712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240"/>
                </a:lnSpc>
              </a:pPr>
              <a:r>
                <a:rPr lang="en-US" sz="2700" b="1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Facebook post nakon oglašavanja</a:t>
              </a:r>
            </a:p>
          </p:txBody>
        </p:sp>
      </p:grpSp>
      <p:sp>
        <p:nvSpPr>
          <p:cNvPr id="8" name="Freeform 8" descr="Slika na kojoj se prikazuje tekst, snimka zaslona, dizajn  Opis je automatski generiran"/>
          <p:cNvSpPr/>
          <p:nvPr/>
        </p:nvSpPr>
        <p:spPr>
          <a:xfrm>
            <a:off x="9829766" y="1801999"/>
            <a:ext cx="4703952" cy="8258695"/>
          </a:xfrm>
          <a:custGeom>
            <a:avLst/>
            <a:gdLst/>
            <a:ahLst/>
            <a:cxnLst/>
            <a:rect l="l" t="t" r="r" b="b"/>
            <a:pathLst>
              <a:path w="4703952" h="8258695">
                <a:moveTo>
                  <a:pt x="0" y="0"/>
                </a:moveTo>
                <a:lnTo>
                  <a:pt x="4703952" y="0"/>
                </a:lnTo>
                <a:lnTo>
                  <a:pt x="4703952" y="8258695"/>
                </a:lnTo>
                <a:lnTo>
                  <a:pt x="0" y="82586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69" b="-7105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9829766" y="564112"/>
            <a:ext cx="4703952" cy="1035825"/>
            <a:chOff x="0" y="0"/>
            <a:chExt cx="6271936" cy="1381100"/>
          </a:xfrm>
        </p:grpSpPr>
        <p:sp>
          <p:nvSpPr>
            <p:cNvPr id="10" name="Freeform 10"/>
            <p:cNvSpPr/>
            <p:nvPr/>
          </p:nvSpPr>
          <p:spPr>
            <a:xfrm>
              <a:off x="-1524" y="-1524"/>
              <a:ext cx="6274943" cy="1384116"/>
            </a:xfrm>
            <a:custGeom>
              <a:avLst/>
              <a:gdLst/>
              <a:ahLst/>
              <a:cxnLst/>
              <a:rect l="l" t="t" r="r" b="b"/>
              <a:pathLst>
                <a:path w="6274943" h="1384116">
                  <a:moveTo>
                    <a:pt x="1524" y="0"/>
                  </a:moveTo>
                  <a:lnTo>
                    <a:pt x="6273419" y="0"/>
                  </a:lnTo>
                  <a:cubicBezTo>
                    <a:pt x="6274308" y="0"/>
                    <a:pt x="6274943" y="762"/>
                    <a:pt x="6274943" y="1524"/>
                  </a:cubicBezTo>
                  <a:lnTo>
                    <a:pt x="6274943" y="1382564"/>
                  </a:lnTo>
                  <a:cubicBezTo>
                    <a:pt x="6274943" y="1383481"/>
                    <a:pt x="6274181" y="1384116"/>
                    <a:pt x="6273419" y="1384116"/>
                  </a:cubicBezTo>
                  <a:lnTo>
                    <a:pt x="1524" y="1384116"/>
                  </a:lnTo>
                  <a:cubicBezTo>
                    <a:pt x="635" y="1384116"/>
                    <a:pt x="0" y="1383354"/>
                    <a:pt x="0" y="1382564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4373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1382564"/>
                  </a:lnTo>
                  <a:lnTo>
                    <a:pt x="1524" y="1382564"/>
                  </a:lnTo>
                  <a:lnTo>
                    <a:pt x="1524" y="1379715"/>
                  </a:lnTo>
                  <a:lnTo>
                    <a:pt x="6273419" y="1379715"/>
                  </a:lnTo>
                  <a:lnTo>
                    <a:pt x="6273419" y="1382564"/>
                  </a:lnTo>
                  <a:lnTo>
                    <a:pt x="6271895" y="1382564"/>
                  </a:lnTo>
                  <a:lnTo>
                    <a:pt x="6271895" y="1524"/>
                  </a:lnTo>
                  <a:lnTo>
                    <a:pt x="6273419" y="1524"/>
                  </a:lnTo>
                  <a:lnTo>
                    <a:pt x="6273419" y="4373"/>
                  </a:lnTo>
                  <a:lnTo>
                    <a:pt x="1524" y="437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6271936" cy="140015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240"/>
                </a:lnSpc>
              </a:pPr>
              <a:r>
                <a:rPr lang="en-US" sz="2700" b="1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Prikaz oglasa na Instagramu</a:t>
              </a:r>
            </a:p>
          </p:txBody>
        </p:sp>
      </p:grpSp>
      <p:sp>
        <p:nvSpPr>
          <p:cNvPr id="12" name="Freeform 12" descr="Slika na kojoj se prikazuje tekst, logotip, ukrasni isječci, grafika  Opis je automatski generiran"/>
          <p:cNvSpPr/>
          <p:nvPr/>
        </p:nvSpPr>
        <p:spPr>
          <a:xfrm>
            <a:off x="16557489" y="9023573"/>
            <a:ext cx="1403623" cy="1037121"/>
          </a:xfrm>
          <a:custGeom>
            <a:avLst/>
            <a:gdLst/>
            <a:ahLst/>
            <a:cxnLst/>
            <a:rect l="l" t="t" r="r" b="b"/>
            <a:pathLst>
              <a:path w="1403623" h="1037121">
                <a:moveTo>
                  <a:pt x="0" y="0"/>
                </a:moveTo>
                <a:lnTo>
                  <a:pt x="1403622" y="0"/>
                </a:lnTo>
                <a:lnTo>
                  <a:pt x="1403622" y="1037121"/>
                </a:lnTo>
                <a:lnTo>
                  <a:pt x="0" y="10371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15577"/>
            <a:ext cx="7045452" cy="1209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48"/>
              </a:lnSpc>
            </a:pPr>
            <a:r>
              <a:rPr lang="en-US" sz="81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Google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536325"/>
            <a:ext cx="10864478" cy="481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2925" lvl="1" indent="-271462" algn="just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Putem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GDN (Google Display Network)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oglasa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najčitanijim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lokalnim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nacionalnim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portalima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području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grada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Rovinja 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okolice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prikazivao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se je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vizualni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identitet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platforme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koji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uključuje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 call to action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poruku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ciljem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uključivanja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građana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u web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aplikaciju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mjesnih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odbora</a:t>
            </a: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42925" lvl="1" indent="-271462" algn="just">
              <a:lnSpc>
                <a:spcPts val="4200"/>
              </a:lnSpc>
              <a:buFont typeface="Arial"/>
              <a:buChar char="•"/>
            </a:pP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Preko 1.000.000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pojavljivanja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oglasa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u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periodu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od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mjesec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dana</a:t>
            </a:r>
          </a:p>
          <a:p>
            <a:pPr marL="542925" lvl="1" indent="-271462" algn="just">
              <a:lnSpc>
                <a:spcPts val="4200"/>
              </a:lnSpc>
              <a:buFont typeface="Arial"/>
              <a:buChar char="•"/>
            </a:pP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Preko 2.100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klikova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oglas</a:t>
            </a: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Freeform 4" descr="Slika na kojoj se prikazuje tekst, snimka zaslona, web-stranica, web-mjesto  Opis je automatski generiran"/>
          <p:cNvSpPr/>
          <p:nvPr/>
        </p:nvSpPr>
        <p:spPr>
          <a:xfrm>
            <a:off x="13159588" y="507801"/>
            <a:ext cx="4099712" cy="8227374"/>
          </a:xfrm>
          <a:custGeom>
            <a:avLst/>
            <a:gdLst/>
            <a:ahLst/>
            <a:cxnLst/>
            <a:rect l="l" t="t" r="r" b="b"/>
            <a:pathLst>
              <a:path w="4099712" h="8227374">
                <a:moveTo>
                  <a:pt x="0" y="0"/>
                </a:moveTo>
                <a:lnTo>
                  <a:pt x="4099712" y="0"/>
                </a:lnTo>
                <a:lnTo>
                  <a:pt x="4099712" y="8227374"/>
                </a:lnTo>
                <a:lnTo>
                  <a:pt x="0" y="82273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" t="-1694" r="-5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3159588" y="9032134"/>
            <a:ext cx="4099711" cy="747065"/>
            <a:chOff x="0" y="0"/>
            <a:chExt cx="5466282" cy="996086"/>
          </a:xfrm>
        </p:grpSpPr>
        <p:sp>
          <p:nvSpPr>
            <p:cNvPr id="6" name="Freeform 6"/>
            <p:cNvSpPr/>
            <p:nvPr/>
          </p:nvSpPr>
          <p:spPr>
            <a:xfrm>
              <a:off x="-1524" y="-1524"/>
              <a:ext cx="5469382" cy="999102"/>
            </a:xfrm>
            <a:custGeom>
              <a:avLst/>
              <a:gdLst/>
              <a:ahLst/>
              <a:cxnLst/>
              <a:rect l="l" t="t" r="r" b="b"/>
              <a:pathLst>
                <a:path w="5469382" h="999102">
                  <a:moveTo>
                    <a:pt x="1524" y="0"/>
                  </a:moveTo>
                  <a:lnTo>
                    <a:pt x="5467858" y="0"/>
                  </a:lnTo>
                  <a:cubicBezTo>
                    <a:pt x="5468747" y="0"/>
                    <a:pt x="5469382" y="762"/>
                    <a:pt x="5469382" y="1524"/>
                  </a:cubicBezTo>
                  <a:lnTo>
                    <a:pt x="5469382" y="997567"/>
                  </a:lnTo>
                  <a:cubicBezTo>
                    <a:pt x="5469382" y="998467"/>
                    <a:pt x="5468620" y="999102"/>
                    <a:pt x="5467858" y="999102"/>
                  </a:cubicBezTo>
                  <a:lnTo>
                    <a:pt x="1524" y="999102"/>
                  </a:lnTo>
                  <a:cubicBezTo>
                    <a:pt x="635" y="999102"/>
                    <a:pt x="0" y="998340"/>
                    <a:pt x="0" y="997567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579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997567"/>
                  </a:lnTo>
                  <a:lnTo>
                    <a:pt x="1524" y="997567"/>
                  </a:lnTo>
                  <a:lnTo>
                    <a:pt x="1524" y="995512"/>
                  </a:lnTo>
                  <a:lnTo>
                    <a:pt x="5467858" y="995512"/>
                  </a:lnTo>
                  <a:lnTo>
                    <a:pt x="5467858" y="997567"/>
                  </a:lnTo>
                  <a:lnTo>
                    <a:pt x="5466334" y="997567"/>
                  </a:lnTo>
                  <a:lnTo>
                    <a:pt x="5466334" y="1524"/>
                  </a:lnTo>
                  <a:lnTo>
                    <a:pt x="5467858" y="1524"/>
                  </a:lnTo>
                  <a:lnTo>
                    <a:pt x="5467858" y="3579"/>
                  </a:lnTo>
                  <a:lnTo>
                    <a:pt x="1524" y="357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5466282" cy="1024661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240"/>
                </a:lnSpc>
              </a:pPr>
              <a:r>
                <a:rPr lang="en-US" sz="27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Prikaz GDN oglasa</a:t>
              </a:r>
            </a:p>
          </p:txBody>
        </p:sp>
      </p:grpSp>
      <p:sp>
        <p:nvSpPr>
          <p:cNvPr id="8" name="AutoShape 8"/>
          <p:cNvSpPr/>
          <p:nvPr/>
        </p:nvSpPr>
        <p:spPr>
          <a:xfrm flipH="1">
            <a:off x="1028700" y="2663514"/>
            <a:ext cx="6327882" cy="0"/>
          </a:xfrm>
          <a:prstGeom prst="line">
            <a:avLst/>
          </a:prstGeom>
          <a:ln w="19050" cap="rnd">
            <a:solidFill>
              <a:srgbClr val="EFCA1B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1028700" y="3209279"/>
            <a:ext cx="6327882" cy="0"/>
          </a:xfrm>
          <a:prstGeom prst="line">
            <a:avLst/>
          </a:prstGeom>
          <a:ln w="19050" cap="rnd">
            <a:solidFill>
              <a:srgbClr val="EFCA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1028700" y="4601789"/>
            <a:ext cx="680354" cy="680354"/>
          </a:xfrm>
          <a:custGeom>
            <a:avLst/>
            <a:gdLst/>
            <a:ahLst/>
            <a:cxnLst/>
            <a:rect l="l" t="t" r="r" b="b"/>
            <a:pathLst>
              <a:path w="680354" h="680354">
                <a:moveTo>
                  <a:pt x="0" y="0"/>
                </a:moveTo>
                <a:lnTo>
                  <a:pt x="680354" y="0"/>
                </a:lnTo>
                <a:lnTo>
                  <a:pt x="680354" y="680353"/>
                </a:lnTo>
                <a:lnTo>
                  <a:pt x="0" y="6803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5698353"/>
            <a:ext cx="680354" cy="680354"/>
          </a:xfrm>
          <a:custGeom>
            <a:avLst/>
            <a:gdLst/>
            <a:ahLst/>
            <a:cxnLst/>
            <a:rect l="l" t="t" r="r" b="b"/>
            <a:pathLst>
              <a:path w="680354" h="680354">
                <a:moveTo>
                  <a:pt x="0" y="0"/>
                </a:moveTo>
                <a:lnTo>
                  <a:pt x="680354" y="0"/>
                </a:lnTo>
                <a:lnTo>
                  <a:pt x="680354" y="680354"/>
                </a:lnTo>
                <a:lnTo>
                  <a:pt x="0" y="680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1028700" y="6648280"/>
            <a:ext cx="680354" cy="680354"/>
          </a:xfrm>
          <a:custGeom>
            <a:avLst/>
            <a:gdLst/>
            <a:ahLst/>
            <a:cxnLst/>
            <a:rect l="l" t="t" r="r" b="b"/>
            <a:pathLst>
              <a:path w="680354" h="680354">
                <a:moveTo>
                  <a:pt x="0" y="0"/>
                </a:moveTo>
                <a:lnTo>
                  <a:pt x="680354" y="0"/>
                </a:lnTo>
                <a:lnTo>
                  <a:pt x="680354" y="680354"/>
                </a:lnTo>
                <a:lnTo>
                  <a:pt x="0" y="6803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1478016"/>
            <a:ext cx="13525500" cy="21655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32"/>
              </a:lnSpc>
            </a:pPr>
            <a:r>
              <a:rPr lang="hr-HR" sz="7808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Informiranje javnosti o dostupnosti platforme</a:t>
            </a:r>
            <a:endParaRPr lang="en-US" sz="7808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043615" y="4728524"/>
            <a:ext cx="15114981" cy="2620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6"/>
              </a:lnSpc>
            </a:pPr>
            <a:r>
              <a:rPr lang="hr-HR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Informiranje javnosti o pokretanju projekta i načinu njegovog funkcioniranja putem medija i pošte</a:t>
            </a:r>
            <a:endParaRPr lang="en-US" sz="3144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3396"/>
              </a:lnSpc>
            </a:pPr>
            <a:endParaRPr lang="hr-HR" sz="3144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3396"/>
              </a:lnSpc>
            </a:pPr>
            <a:r>
              <a:rPr lang="hr-HR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Aktivnosti </a:t>
            </a:r>
            <a:r>
              <a:rPr lang="hr-HR" sz="314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telemarketinga</a:t>
            </a:r>
            <a:r>
              <a:rPr lang="en-US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4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na</a:t>
            </a:r>
            <a:r>
              <a:rPr lang="en-US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4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području</a:t>
            </a:r>
            <a:r>
              <a:rPr lang="en-US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4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grada</a:t>
            </a:r>
            <a:r>
              <a:rPr lang="en-US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Rovinja</a:t>
            </a:r>
            <a:r>
              <a:rPr lang="hr-HR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-Rovigno</a:t>
            </a:r>
            <a:endParaRPr lang="en-US" sz="3144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3396"/>
              </a:lnSpc>
            </a:pPr>
            <a:endParaRPr lang="en-US" sz="3144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3396"/>
              </a:lnSpc>
            </a:pPr>
            <a:r>
              <a:rPr lang="en-US" sz="314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Digitalna</a:t>
            </a:r>
            <a:r>
              <a:rPr lang="en-US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4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promocija</a:t>
            </a:r>
            <a:r>
              <a:rPr lang="en-US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hr-HR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platforme</a:t>
            </a:r>
            <a:r>
              <a:rPr lang="en-US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Grada Rovinja-Rovigno „E-</a:t>
            </a:r>
            <a:r>
              <a:rPr lang="hr-HR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</a:t>
            </a:r>
            <a:r>
              <a:rPr lang="en-US" sz="314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jesni</a:t>
            </a:r>
            <a:r>
              <a:rPr lang="en-US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4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odbori</a:t>
            </a:r>
            <a:r>
              <a:rPr lang="en-US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72851" y="1047750"/>
            <a:ext cx="15590520" cy="919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8"/>
              </a:lnSpc>
            </a:pPr>
            <a:r>
              <a:rPr lang="hr-HR" sz="66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Rezultati korištenja platforme</a:t>
            </a:r>
            <a:endParaRPr lang="en-US" sz="6600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043614" y="4457700"/>
            <a:ext cx="15114981" cy="392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6"/>
              </a:lnSpc>
            </a:pPr>
            <a:r>
              <a:rPr lang="hr-HR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-  preko 150</a:t>
            </a:r>
            <a:r>
              <a:rPr lang="en-US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4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pristiglih</a:t>
            </a:r>
            <a:r>
              <a:rPr lang="en-US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4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prijedloga</a:t>
            </a:r>
            <a:endParaRPr lang="en-US" sz="3144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3396"/>
              </a:lnSpc>
            </a:pPr>
            <a:endParaRPr lang="hr-HR" sz="3144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457200" indent="-457200" algn="l">
              <a:lnSpc>
                <a:spcPts val="3396"/>
              </a:lnSpc>
              <a:buFontTx/>
              <a:buChar char="-"/>
            </a:pPr>
            <a:r>
              <a:rPr lang="hr-HR" sz="3144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310</a:t>
            </a:r>
            <a:r>
              <a:rPr lang="en-US" sz="3144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4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registriranih</a:t>
            </a:r>
            <a:r>
              <a:rPr lang="en-US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4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građana</a:t>
            </a:r>
            <a:endParaRPr lang="hr-HR" sz="3144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457200" indent="-457200" algn="l">
              <a:lnSpc>
                <a:spcPts val="3396"/>
              </a:lnSpc>
              <a:buFontTx/>
              <a:buChar char="-"/>
            </a:pPr>
            <a:endParaRPr lang="hr-HR" sz="3144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457200" indent="-457200" algn="l">
              <a:lnSpc>
                <a:spcPts val="3396"/>
              </a:lnSpc>
              <a:buFontTx/>
              <a:buChar char="-"/>
            </a:pPr>
            <a:r>
              <a:rPr lang="hr-HR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605 glasova na </a:t>
            </a:r>
            <a:r>
              <a:rPr lang="hr-HR" sz="314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prostigle</a:t>
            </a:r>
            <a:r>
              <a:rPr lang="hr-HR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prijedloge</a:t>
            </a:r>
          </a:p>
          <a:p>
            <a:pPr marL="457200" indent="-457200" algn="l">
              <a:lnSpc>
                <a:spcPts val="3396"/>
              </a:lnSpc>
              <a:buFontTx/>
              <a:buChar char="-"/>
            </a:pPr>
            <a:endParaRPr lang="hr-HR" sz="3144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457200" indent="-457200" algn="l">
              <a:lnSpc>
                <a:spcPts val="3396"/>
              </a:lnSpc>
              <a:buFontTx/>
              <a:buChar char="-"/>
            </a:pPr>
            <a:r>
              <a:rPr lang="hr-HR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12 prijedloga je u izradi</a:t>
            </a:r>
          </a:p>
          <a:p>
            <a:pPr marL="457200" indent="-457200" algn="l">
              <a:lnSpc>
                <a:spcPts val="3396"/>
              </a:lnSpc>
              <a:buFontTx/>
              <a:buChar char="-"/>
            </a:pPr>
            <a:endParaRPr lang="hr-HR" sz="3144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457200" indent="-457200" algn="l">
              <a:lnSpc>
                <a:spcPts val="3396"/>
              </a:lnSpc>
              <a:buFontTx/>
              <a:buChar char="-"/>
            </a:pPr>
            <a:r>
              <a:rPr lang="hr-HR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3 je prijedloga već izvedeno</a:t>
            </a:r>
            <a:endParaRPr lang="en-US" sz="3144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7" name="AutoShape 7"/>
          <p:cNvSpPr/>
          <p:nvPr/>
        </p:nvSpPr>
        <p:spPr>
          <a:xfrm flipH="1">
            <a:off x="1072851" y="3721159"/>
            <a:ext cx="6327882" cy="0"/>
          </a:xfrm>
          <a:prstGeom prst="line">
            <a:avLst/>
          </a:prstGeom>
          <a:ln w="19050" cap="rnd">
            <a:solidFill>
              <a:srgbClr val="EFCA1B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389301" y="4110066"/>
            <a:ext cx="6327882" cy="0"/>
          </a:xfrm>
          <a:prstGeom prst="line">
            <a:avLst/>
          </a:prstGeom>
          <a:ln w="19050" cap="rnd">
            <a:solidFill>
              <a:srgbClr val="EFCA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10029773" y="5230159"/>
            <a:ext cx="7928508" cy="4836390"/>
          </a:xfrm>
          <a:custGeom>
            <a:avLst/>
            <a:gdLst/>
            <a:ahLst/>
            <a:cxnLst/>
            <a:rect l="l" t="t" r="r" b="b"/>
            <a:pathLst>
              <a:path w="7928508" h="4836390">
                <a:moveTo>
                  <a:pt x="0" y="0"/>
                </a:moveTo>
                <a:lnTo>
                  <a:pt x="7928509" y="0"/>
                </a:lnTo>
                <a:lnTo>
                  <a:pt x="7928509" y="4836390"/>
                </a:lnTo>
                <a:lnTo>
                  <a:pt x="0" y="48363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029773" y="253943"/>
            <a:ext cx="7928508" cy="4757105"/>
          </a:xfrm>
          <a:custGeom>
            <a:avLst/>
            <a:gdLst/>
            <a:ahLst/>
            <a:cxnLst/>
            <a:rect l="l" t="t" r="r" b="b"/>
            <a:pathLst>
              <a:path w="7928508" h="4757105">
                <a:moveTo>
                  <a:pt x="0" y="0"/>
                </a:moveTo>
                <a:lnTo>
                  <a:pt x="7928509" y="0"/>
                </a:lnTo>
                <a:lnTo>
                  <a:pt x="7928509" y="4757105"/>
                </a:lnTo>
                <a:lnTo>
                  <a:pt x="0" y="47571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89301" y="1527442"/>
            <a:ext cx="8092440" cy="1802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68"/>
              </a:lnSpc>
            </a:pPr>
            <a:r>
              <a:rPr lang="hr-HR" sz="645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Aktivnosti </a:t>
            </a:r>
            <a:r>
              <a:rPr lang="hr-HR" sz="6452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telemarketinga</a:t>
            </a:r>
            <a:endParaRPr lang="en-US" sz="6452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9301" y="4748351"/>
            <a:ext cx="8997044" cy="2916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7217" lvl="1" indent="-298609" algn="l">
              <a:lnSpc>
                <a:spcPts val="4620"/>
              </a:lnSpc>
              <a:buFont typeface="Arial"/>
              <a:buChar char="•"/>
            </a:pPr>
            <a:r>
              <a:rPr lang="en-US" sz="33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Pokrenuto</a:t>
            </a:r>
            <a:r>
              <a:rPr lang="en-US" sz="33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je </a:t>
            </a:r>
            <a:r>
              <a:rPr lang="en-US" sz="33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preko</a:t>
            </a:r>
            <a:r>
              <a:rPr lang="en-US" sz="33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7000 </a:t>
            </a:r>
            <a:r>
              <a:rPr lang="en-US" sz="33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poziva</a:t>
            </a:r>
            <a:endParaRPr lang="en-US" sz="3300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597217" lvl="1" indent="-298609" algn="l">
              <a:lnSpc>
                <a:spcPts val="4620"/>
              </a:lnSpc>
              <a:buFont typeface="Arial"/>
              <a:buChar char="•"/>
            </a:pPr>
            <a:r>
              <a:rPr lang="en-US" sz="33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Obaviješteno je </a:t>
            </a:r>
            <a:r>
              <a:rPr lang="en-US" sz="33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preko</a:t>
            </a:r>
            <a:r>
              <a:rPr lang="en-US" sz="33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900 </a:t>
            </a:r>
            <a:r>
              <a:rPr lang="en-US" sz="33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ljudi</a:t>
            </a:r>
            <a:endParaRPr lang="en-US" sz="3300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596798" lvl="1" indent="-298399" algn="l">
              <a:lnSpc>
                <a:spcPts val="4620"/>
              </a:lnSpc>
              <a:buFont typeface="Arial"/>
              <a:buChar char="•"/>
            </a:pPr>
            <a:r>
              <a:rPr lang="en-US" sz="33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76 % </a:t>
            </a:r>
            <a:r>
              <a:rPr lang="en-US" sz="33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obaviještenih</a:t>
            </a:r>
            <a:r>
              <a:rPr lang="en-US" sz="33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ima</a:t>
            </a:r>
            <a:r>
              <a:rPr lang="en-US" sz="33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prebivalište</a:t>
            </a:r>
            <a:r>
              <a:rPr lang="en-US" sz="33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</a:t>
            </a:r>
            <a:r>
              <a:rPr lang="en-US" sz="33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području</a:t>
            </a:r>
            <a:r>
              <a:rPr lang="en-US" sz="33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grada</a:t>
            </a:r>
            <a:r>
              <a:rPr lang="en-US" sz="33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Rovinja </a:t>
            </a:r>
            <a:r>
              <a:rPr lang="en-US" sz="33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ili</a:t>
            </a:r>
            <a:r>
              <a:rPr lang="en-US" sz="33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Rovinjskog</a:t>
            </a:r>
            <a:r>
              <a:rPr lang="en-US" sz="33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hr-HR" sz="33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lang="en-US" sz="33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ela</a:t>
            </a:r>
            <a:r>
              <a:rPr lang="en-US" sz="33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5980059" y="2933700"/>
            <a:ext cx="6327882" cy="0"/>
          </a:xfrm>
          <a:prstGeom prst="line">
            <a:avLst/>
          </a:prstGeom>
          <a:ln w="19050" cap="rnd">
            <a:solidFill>
              <a:srgbClr val="EFCA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192286" y="762962"/>
            <a:ext cx="15903427" cy="1748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02"/>
              </a:lnSpc>
            </a:pPr>
            <a:r>
              <a:rPr lang="hr-HR" sz="3150" dirty="0">
                <a:solidFill>
                  <a:srgbClr val="000000"/>
                </a:solidFill>
                <a:latin typeface="Poppins" panose="00000500000000000000" pitchFamily="2" charset="-18"/>
                <a:ea typeface="Poppins Bold"/>
                <a:cs typeface="Poppins" panose="00000500000000000000" pitchFamily="2" charset="-18"/>
                <a:sym typeface="Poppins Bold"/>
              </a:rPr>
              <a:t>Tijekom aktivnosti </a:t>
            </a:r>
            <a:r>
              <a:rPr lang="hr-HR" sz="3150" dirty="0" err="1">
                <a:solidFill>
                  <a:srgbClr val="000000"/>
                </a:solidFill>
                <a:latin typeface="Poppins" panose="00000500000000000000" pitchFamily="2" charset="-18"/>
                <a:ea typeface="Poppins Bold"/>
                <a:cs typeface="Poppins" panose="00000500000000000000" pitchFamily="2" charset="-18"/>
                <a:sym typeface="Poppins Bold"/>
              </a:rPr>
              <a:t>telemarketinga</a:t>
            </a:r>
            <a:r>
              <a:rPr lang="hr-HR" sz="3150" dirty="0">
                <a:solidFill>
                  <a:srgbClr val="000000"/>
                </a:solidFill>
                <a:latin typeface="Poppins" panose="00000500000000000000" pitchFamily="2" charset="-18"/>
                <a:ea typeface="Poppins Bold"/>
                <a:cs typeface="Poppins" panose="00000500000000000000" pitchFamily="2" charset="-18"/>
                <a:sym typeface="Poppins Bold"/>
              </a:rPr>
              <a:t>, građane se upitalo i da li su upoznati sa činjenicom da </a:t>
            </a:r>
            <a:r>
              <a:rPr lang="en-US" sz="3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Grad Rovinj</a:t>
            </a:r>
            <a:r>
              <a:rPr lang="hr-HR" sz="3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-Rovigno</a:t>
            </a:r>
            <a:r>
              <a:rPr lang="en-US" sz="3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u </a:t>
            </a:r>
            <a:r>
              <a:rPr lang="en-US" sz="3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narednom</a:t>
            </a:r>
            <a:r>
              <a:rPr lang="en-US" sz="3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periodu</a:t>
            </a:r>
            <a:r>
              <a:rPr lang="en-US" sz="3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planira</a:t>
            </a:r>
            <a:r>
              <a:rPr lang="en-US" sz="3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uvesti</a:t>
            </a:r>
            <a:r>
              <a:rPr lang="en-US" sz="3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javni</a:t>
            </a:r>
            <a:r>
              <a:rPr lang="en-US" sz="3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prijevoz</a:t>
            </a:r>
            <a:r>
              <a:rPr lang="hr-HR" sz="3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te </a:t>
            </a:r>
            <a:r>
              <a:rPr lang="en-US" sz="3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koliko</a:t>
            </a:r>
            <a:r>
              <a:rPr lang="en-US" sz="3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dana </a:t>
            </a:r>
            <a:r>
              <a:rPr lang="en-US" sz="3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tjedno</a:t>
            </a:r>
            <a:r>
              <a:rPr lang="en-US" sz="3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bi ga </a:t>
            </a:r>
            <a:r>
              <a:rPr lang="en-US" sz="3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koristili</a:t>
            </a:r>
            <a:r>
              <a:rPr lang="en-US" sz="3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kada</a:t>
            </a:r>
            <a:r>
              <a:rPr lang="en-US" sz="3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bi </a:t>
            </a:r>
            <a:r>
              <a:rPr lang="en-US" sz="3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imali</a:t>
            </a:r>
            <a:r>
              <a:rPr lang="en-US" sz="3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tu</a:t>
            </a:r>
            <a:r>
              <a:rPr lang="en-US" sz="3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5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mogućnost</a:t>
            </a:r>
            <a:r>
              <a:rPr lang="en-US" sz="31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</a:p>
          <a:p>
            <a:pPr algn="just">
              <a:lnSpc>
                <a:spcPts val="3402"/>
              </a:lnSpc>
            </a:pPr>
            <a:endParaRPr lang="en-US" sz="315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0F820F-4DA2-4DE7-CD8A-A324C0200231}"/>
              </a:ext>
            </a:extLst>
          </p:cNvPr>
          <p:cNvSpPr txBox="1"/>
          <p:nvPr/>
        </p:nvSpPr>
        <p:spPr>
          <a:xfrm>
            <a:off x="1676400" y="3619500"/>
            <a:ext cx="155829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  <a:p>
            <a:pPr marL="285750" indent="-285750">
              <a:buFontTx/>
              <a:buChar char="-"/>
            </a:pPr>
            <a:r>
              <a:rPr lang="hr-HR" sz="3600" b="1" dirty="0">
                <a:latin typeface="Poppins Bold" panose="020B0604020202020204" charset="-18"/>
                <a:cs typeface="Poppins Bold" panose="020B0604020202020204" charset="-18"/>
              </a:rPr>
              <a:t>42% građana odgovorilo je da bi javni prijevoz koristilo jednom tjedno</a:t>
            </a:r>
          </a:p>
          <a:p>
            <a:pPr marL="285750" indent="-285750">
              <a:buFontTx/>
              <a:buChar char="-"/>
            </a:pPr>
            <a:endParaRPr lang="hr-HR" sz="3600" b="1" dirty="0">
              <a:latin typeface="Poppins Bold" panose="020B0604020202020204" charset="-18"/>
              <a:cs typeface="Poppins Bold" panose="020B0604020202020204" charset="-18"/>
            </a:endParaRPr>
          </a:p>
          <a:p>
            <a:pPr marL="285750" indent="-285750">
              <a:buFontTx/>
              <a:buChar char="-"/>
            </a:pPr>
            <a:r>
              <a:rPr lang="hr-HR" sz="3600" b="1" dirty="0">
                <a:latin typeface="Poppins Bold" panose="020B0604020202020204" charset="-18"/>
                <a:cs typeface="Poppins Bold" panose="020B0604020202020204" charset="-18"/>
              </a:rPr>
              <a:t>35% građana odgovorilo je da bi javni prijevoz koristilo tri puta tjedno</a:t>
            </a:r>
          </a:p>
          <a:p>
            <a:pPr marL="285750" indent="-285750">
              <a:buFontTx/>
              <a:buChar char="-"/>
            </a:pPr>
            <a:endParaRPr lang="hr-HR" sz="3600" b="1" dirty="0">
              <a:latin typeface="Poppins Bold" panose="020B0604020202020204" charset="-18"/>
              <a:cs typeface="Poppins Bold" panose="020B0604020202020204" charset="-18"/>
            </a:endParaRPr>
          </a:p>
          <a:p>
            <a:pPr marL="285750" indent="-285750">
              <a:buFontTx/>
              <a:buChar char="-"/>
            </a:pPr>
            <a:r>
              <a:rPr lang="hr-HR" sz="3600" b="1" dirty="0">
                <a:latin typeface="Poppins Bold" panose="020B0604020202020204" charset="-18"/>
                <a:cs typeface="Poppins Bold" panose="020B0604020202020204" charset="-18"/>
              </a:rPr>
              <a:t>23% građana odgovorilo je da bi javni prijevoz koristilo više od tri puta tjedno</a:t>
            </a:r>
            <a:endParaRPr lang="en-US" sz="3600" b="1" dirty="0">
              <a:latin typeface="Poppins Bold" panose="020B0604020202020204" charset="-18"/>
              <a:cs typeface="Poppins Bold" panose="020B0604020202020204" charset="-1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8740" y="1435580"/>
            <a:ext cx="15590520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56"/>
              </a:lnSpc>
            </a:pPr>
            <a:r>
              <a:rPr lang="hr-HR" sz="3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Aktivnosti </a:t>
            </a:r>
            <a:r>
              <a:rPr lang="hr-HR" sz="32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telemarketinga</a:t>
            </a:r>
            <a:r>
              <a:rPr lang="hr-HR" sz="3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za upoznavanje građana sa digitalnim mjesnim odborima postigle su:</a:t>
            </a:r>
            <a:endParaRPr lang="en-US" sz="3200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algn="just">
              <a:lnSpc>
                <a:spcPts val="3456"/>
              </a:lnSpc>
            </a:pPr>
            <a:r>
              <a:rPr lang="en-US" sz="3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48740" y="4700969"/>
            <a:ext cx="15154295" cy="3553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1571" lvl="1" indent="-300786" algn="l">
              <a:lnSpc>
                <a:spcPts val="4653"/>
              </a:lnSpc>
              <a:buFont typeface="Arial"/>
              <a:buChar char="•"/>
            </a:pPr>
            <a:r>
              <a:rPr lang="en-US" sz="332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Preko 400 </a:t>
            </a:r>
            <a:r>
              <a:rPr lang="en-US" sz="332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odgovora</a:t>
            </a:r>
            <a:endParaRPr lang="en-US" sz="3324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601571" lvl="1" indent="-300786" algn="l">
              <a:lnSpc>
                <a:spcPts val="4653"/>
              </a:lnSpc>
              <a:buFont typeface="Arial"/>
              <a:buChar char="•"/>
            </a:pPr>
            <a:r>
              <a:rPr lang="en-US" sz="332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Više od 150 </a:t>
            </a:r>
            <a:r>
              <a:rPr lang="en-US" sz="332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prijedloga</a:t>
            </a:r>
            <a:r>
              <a:rPr lang="en-US" sz="3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za </a:t>
            </a:r>
            <a:r>
              <a:rPr lang="en-US" sz="3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poboljšanja</a:t>
            </a:r>
            <a:r>
              <a:rPr lang="en-US" sz="3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koja</a:t>
            </a:r>
            <a:r>
              <a:rPr lang="en-US" sz="3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građani</a:t>
            </a:r>
            <a:r>
              <a:rPr lang="en-US" sz="3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žele</a:t>
            </a:r>
            <a:r>
              <a:rPr lang="en-US" sz="3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vidjeti</a:t>
            </a:r>
            <a:r>
              <a:rPr lang="en-US" sz="3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u </a:t>
            </a:r>
            <a:r>
              <a:rPr lang="en-US" sz="3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svojim</a:t>
            </a:r>
            <a:r>
              <a:rPr lang="en-US" sz="3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kvartovima</a:t>
            </a:r>
            <a:r>
              <a:rPr lang="en-US" sz="3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marL="601571" lvl="1" indent="-300786" algn="l">
              <a:lnSpc>
                <a:spcPts val="4653"/>
              </a:lnSpc>
              <a:buFont typeface="Arial"/>
              <a:buChar char="•"/>
            </a:pPr>
            <a:r>
              <a:rPr lang="en-US" sz="3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Najčešći</a:t>
            </a:r>
            <a:r>
              <a:rPr lang="en-US" sz="3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prijedlozi</a:t>
            </a:r>
            <a:r>
              <a:rPr lang="en-US" sz="3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odnose</a:t>
            </a:r>
            <a:r>
              <a:rPr lang="en-US" sz="3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se </a:t>
            </a:r>
            <a:r>
              <a:rPr lang="en-US" sz="3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</a:t>
            </a:r>
            <a:r>
              <a:rPr lang="en-US" sz="3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unaprjeđenje</a:t>
            </a:r>
            <a:r>
              <a:rPr lang="en-US" sz="3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optičke</a:t>
            </a:r>
            <a:r>
              <a:rPr lang="en-US" sz="3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infrastukture</a:t>
            </a:r>
            <a:r>
              <a:rPr lang="en-US" sz="3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uvođenje</a:t>
            </a:r>
            <a:r>
              <a:rPr lang="en-US" sz="3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dodatnih</a:t>
            </a:r>
            <a:r>
              <a:rPr lang="en-US" sz="3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parkirnih</a:t>
            </a:r>
            <a:r>
              <a:rPr lang="en-US" sz="3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mjesta</a:t>
            </a:r>
            <a:r>
              <a:rPr lang="en-US" sz="3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 </a:t>
            </a:r>
            <a:r>
              <a:rPr lang="en-US" sz="3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ležećih</a:t>
            </a:r>
            <a:r>
              <a:rPr lang="en-US" sz="3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policajaca</a:t>
            </a:r>
            <a:r>
              <a:rPr lang="en-US" sz="3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</a:t>
            </a:r>
            <a:r>
              <a:rPr lang="en-US" sz="3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uređenje</a:t>
            </a:r>
            <a:r>
              <a:rPr lang="en-US" sz="3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javnih</a:t>
            </a:r>
            <a:r>
              <a:rPr lang="en-US" sz="3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površina</a:t>
            </a:r>
            <a:endParaRPr lang="en-US" sz="3324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AutoShape 4"/>
          <p:cNvSpPr/>
          <p:nvPr/>
        </p:nvSpPr>
        <p:spPr>
          <a:xfrm flipH="1">
            <a:off x="5980059" y="3457231"/>
            <a:ext cx="6327882" cy="0"/>
          </a:xfrm>
          <a:prstGeom prst="line">
            <a:avLst/>
          </a:prstGeom>
          <a:ln w="19050" cap="rnd">
            <a:solidFill>
              <a:srgbClr val="EFCA1B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99354" y="545020"/>
            <a:ext cx="4089293" cy="986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en-US" sz="66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Prijedlozi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94013" y="2710542"/>
            <a:ext cx="5404758" cy="969497"/>
            <a:chOff x="0" y="0"/>
            <a:chExt cx="7206344" cy="1292662"/>
          </a:xfrm>
        </p:grpSpPr>
        <p:sp>
          <p:nvSpPr>
            <p:cNvPr id="4" name="Freeform 4"/>
            <p:cNvSpPr/>
            <p:nvPr/>
          </p:nvSpPr>
          <p:spPr>
            <a:xfrm>
              <a:off x="-1524" y="-1524"/>
              <a:ext cx="7209409" cy="1295654"/>
            </a:xfrm>
            <a:custGeom>
              <a:avLst/>
              <a:gdLst/>
              <a:ahLst/>
              <a:cxnLst/>
              <a:rect l="l" t="t" r="r" b="b"/>
              <a:pathLst>
                <a:path w="7209409" h="1295654">
                  <a:moveTo>
                    <a:pt x="1524" y="0"/>
                  </a:moveTo>
                  <a:lnTo>
                    <a:pt x="7207885" y="0"/>
                  </a:lnTo>
                  <a:cubicBezTo>
                    <a:pt x="7208774" y="0"/>
                    <a:pt x="7209409" y="762"/>
                    <a:pt x="7209409" y="1524"/>
                  </a:cubicBezTo>
                  <a:lnTo>
                    <a:pt x="7209409" y="1294130"/>
                  </a:lnTo>
                  <a:cubicBezTo>
                    <a:pt x="7209409" y="1295019"/>
                    <a:pt x="7208647" y="1295654"/>
                    <a:pt x="7207885" y="1295654"/>
                  </a:cubicBezTo>
                  <a:lnTo>
                    <a:pt x="1524" y="1295654"/>
                  </a:lnTo>
                  <a:cubicBezTo>
                    <a:pt x="635" y="1295654"/>
                    <a:pt x="0" y="1294892"/>
                    <a:pt x="0" y="1294130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1294130"/>
                  </a:lnTo>
                  <a:lnTo>
                    <a:pt x="1524" y="1294130"/>
                  </a:lnTo>
                  <a:lnTo>
                    <a:pt x="1524" y="1292606"/>
                  </a:lnTo>
                  <a:lnTo>
                    <a:pt x="7207885" y="1292606"/>
                  </a:lnTo>
                  <a:lnTo>
                    <a:pt x="7207885" y="1294130"/>
                  </a:lnTo>
                  <a:lnTo>
                    <a:pt x="7206361" y="1294130"/>
                  </a:lnTo>
                  <a:lnTo>
                    <a:pt x="7206361" y="1524"/>
                  </a:lnTo>
                  <a:lnTo>
                    <a:pt x="7207885" y="1524"/>
                  </a:lnTo>
                  <a:lnTo>
                    <a:pt x="7207885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7206344" cy="1311712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240"/>
                </a:lnSpc>
              </a:pPr>
              <a:r>
                <a:rPr lang="en-US" sz="270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ANOTNIJA BAZZARINIJA - uvođenje optike i poboljšanje mreže 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809014" y="2710539"/>
            <a:ext cx="5241471" cy="969497"/>
            <a:chOff x="0" y="0"/>
            <a:chExt cx="6988628" cy="1292662"/>
          </a:xfrm>
        </p:grpSpPr>
        <p:sp>
          <p:nvSpPr>
            <p:cNvPr id="7" name="Freeform 7"/>
            <p:cNvSpPr/>
            <p:nvPr/>
          </p:nvSpPr>
          <p:spPr>
            <a:xfrm>
              <a:off x="-1524" y="-1524"/>
              <a:ext cx="6991731" cy="1295654"/>
            </a:xfrm>
            <a:custGeom>
              <a:avLst/>
              <a:gdLst/>
              <a:ahLst/>
              <a:cxnLst/>
              <a:rect l="l" t="t" r="r" b="b"/>
              <a:pathLst>
                <a:path w="6991731" h="1295654">
                  <a:moveTo>
                    <a:pt x="1524" y="0"/>
                  </a:moveTo>
                  <a:lnTo>
                    <a:pt x="6990207" y="0"/>
                  </a:lnTo>
                  <a:cubicBezTo>
                    <a:pt x="6991096" y="0"/>
                    <a:pt x="6991731" y="762"/>
                    <a:pt x="6991731" y="1524"/>
                  </a:cubicBezTo>
                  <a:lnTo>
                    <a:pt x="6991731" y="1294130"/>
                  </a:lnTo>
                  <a:cubicBezTo>
                    <a:pt x="6991731" y="1295019"/>
                    <a:pt x="6990969" y="1295654"/>
                    <a:pt x="6990207" y="1295654"/>
                  </a:cubicBezTo>
                  <a:lnTo>
                    <a:pt x="1524" y="1295654"/>
                  </a:lnTo>
                  <a:cubicBezTo>
                    <a:pt x="635" y="1295654"/>
                    <a:pt x="0" y="1294892"/>
                    <a:pt x="0" y="1294130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1294130"/>
                  </a:lnTo>
                  <a:lnTo>
                    <a:pt x="1524" y="1294130"/>
                  </a:lnTo>
                  <a:lnTo>
                    <a:pt x="1524" y="1292606"/>
                  </a:lnTo>
                  <a:lnTo>
                    <a:pt x="6990207" y="1292606"/>
                  </a:lnTo>
                  <a:lnTo>
                    <a:pt x="6990207" y="1294130"/>
                  </a:lnTo>
                  <a:lnTo>
                    <a:pt x="6988683" y="1294130"/>
                  </a:lnTo>
                  <a:lnTo>
                    <a:pt x="6988683" y="1524"/>
                  </a:lnTo>
                  <a:lnTo>
                    <a:pt x="6990207" y="1524"/>
                  </a:lnTo>
                  <a:lnTo>
                    <a:pt x="6990207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6988628" cy="1311712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240"/>
                </a:lnSpc>
              </a:pPr>
              <a:r>
                <a:rPr lang="en-US" sz="2700" dirty="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LAMANOVA ULICA - </a:t>
              </a:r>
              <a:r>
                <a:rPr lang="en-US" sz="2700" dirty="0" err="1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više</a:t>
              </a:r>
              <a:r>
                <a:rPr lang="en-US" sz="2700" dirty="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ležećih</a:t>
              </a:r>
              <a:r>
                <a:rPr lang="en-US" sz="2700" dirty="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policajaca</a:t>
              </a:r>
              <a:r>
                <a:rPr lang="en-US" sz="2700" dirty="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u </a:t>
              </a:r>
              <a:r>
                <a:rPr lang="en-US" sz="2700" dirty="0" err="1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kvartu</a:t>
              </a:r>
              <a:r>
                <a:rPr lang="en-US" sz="2700" dirty="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i </a:t>
              </a:r>
              <a:r>
                <a:rPr lang="en-US" sz="2700" dirty="0" err="1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nogostup</a:t>
              </a:r>
              <a:r>
                <a:rPr lang="en-US" sz="2700" dirty="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556672" y="2710538"/>
            <a:ext cx="4637314" cy="1384995"/>
            <a:chOff x="0" y="0"/>
            <a:chExt cx="6183086" cy="1846660"/>
          </a:xfrm>
        </p:grpSpPr>
        <p:sp>
          <p:nvSpPr>
            <p:cNvPr id="10" name="Freeform 10"/>
            <p:cNvSpPr/>
            <p:nvPr/>
          </p:nvSpPr>
          <p:spPr>
            <a:xfrm>
              <a:off x="-1524" y="-1524"/>
              <a:ext cx="6186170" cy="1849755"/>
            </a:xfrm>
            <a:custGeom>
              <a:avLst/>
              <a:gdLst/>
              <a:ahLst/>
              <a:cxnLst/>
              <a:rect l="l" t="t" r="r" b="b"/>
              <a:pathLst>
                <a:path w="6186170" h="1849755">
                  <a:moveTo>
                    <a:pt x="1524" y="0"/>
                  </a:moveTo>
                  <a:lnTo>
                    <a:pt x="6184646" y="0"/>
                  </a:lnTo>
                  <a:cubicBezTo>
                    <a:pt x="6185535" y="0"/>
                    <a:pt x="6186170" y="762"/>
                    <a:pt x="6186170" y="1524"/>
                  </a:cubicBezTo>
                  <a:lnTo>
                    <a:pt x="6186170" y="1848231"/>
                  </a:lnTo>
                  <a:cubicBezTo>
                    <a:pt x="6186170" y="1849120"/>
                    <a:pt x="6185408" y="1849755"/>
                    <a:pt x="6184646" y="1849755"/>
                  </a:cubicBezTo>
                  <a:lnTo>
                    <a:pt x="1524" y="1849755"/>
                  </a:lnTo>
                  <a:cubicBezTo>
                    <a:pt x="635" y="1849755"/>
                    <a:pt x="0" y="1848993"/>
                    <a:pt x="0" y="1848231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1848231"/>
                  </a:lnTo>
                  <a:lnTo>
                    <a:pt x="1524" y="1848231"/>
                  </a:lnTo>
                  <a:lnTo>
                    <a:pt x="1524" y="1846707"/>
                  </a:lnTo>
                  <a:lnTo>
                    <a:pt x="6184646" y="1846707"/>
                  </a:lnTo>
                  <a:lnTo>
                    <a:pt x="6184646" y="1848231"/>
                  </a:lnTo>
                  <a:lnTo>
                    <a:pt x="6183122" y="1848231"/>
                  </a:lnTo>
                  <a:lnTo>
                    <a:pt x="6183122" y="1524"/>
                  </a:lnTo>
                  <a:lnTo>
                    <a:pt x="6184646" y="1524"/>
                  </a:lnTo>
                  <a:lnTo>
                    <a:pt x="6184646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6183086" cy="186571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240"/>
                </a:lnSpc>
              </a:pPr>
              <a:r>
                <a:rPr lang="en-US" sz="270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Urediti šetalište između MIRNE i BOLNIČKOG NASELJA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809014" y="3984171"/>
            <a:ext cx="5241471" cy="969496"/>
            <a:chOff x="0" y="0"/>
            <a:chExt cx="6988628" cy="1292662"/>
          </a:xfrm>
        </p:grpSpPr>
        <p:sp>
          <p:nvSpPr>
            <p:cNvPr id="13" name="Freeform 13"/>
            <p:cNvSpPr/>
            <p:nvPr/>
          </p:nvSpPr>
          <p:spPr>
            <a:xfrm>
              <a:off x="-1524" y="-1524"/>
              <a:ext cx="6991731" cy="1295654"/>
            </a:xfrm>
            <a:custGeom>
              <a:avLst/>
              <a:gdLst/>
              <a:ahLst/>
              <a:cxnLst/>
              <a:rect l="l" t="t" r="r" b="b"/>
              <a:pathLst>
                <a:path w="6991731" h="1295654">
                  <a:moveTo>
                    <a:pt x="1524" y="0"/>
                  </a:moveTo>
                  <a:lnTo>
                    <a:pt x="6990207" y="0"/>
                  </a:lnTo>
                  <a:cubicBezTo>
                    <a:pt x="6991096" y="0"/>
                    <a:pt x="6991731" y="762"/>
                    <a:pt x="6991731" y="1524"/>
                  </a:cubicBezTo>
                  <a:lnTo>
                    <a:pt x="6991731" y="1294130"/>
                  </a:lnTo>
                  <a:cubicBezTo>
                    <a:pt x="6991731" y="1295019"/>
                    <a:pt x="6990969" y="1295654"/>
                    <a:pt x="6990207" y="1295654"/>
                  </a:cubicBezTo>
                  <a:lnTo>
                    <a:pt x="1524" y="1295654"/>
                  </a:lnTo>
                  <a:cubicBezTo>
                    <a:pt x="635" y="1295654"/>
                    <a:pt x="0" y="1294892"/>
                    <a:pt x="0" y="1294130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1294130"/>
                  </a:lnTo>
                  <a:lnTo>
                    <a:pt x="1524" y="1294130"/>
                  </a:lnTo>
                  <a:lnTo>
                    <a:pt x="1524" y="1292606"/>
                  </a:lnTo>
                  <a:lnTo>
                    <a:pt x="6990207" y="1292606"/>
                  </a:lnTo>
                  <a:lnTo>
                    <a:pt x="6990207" y="1294130"/>
                  </a:lnTo>
                  <a:lnTo>
                    <a:pt x="6988683" y="1294130"/>
                  </a:lnTo>
                  <a:lnTo>
                    <a:pt x="6988683" y="1524"/>
                  </a:lnTo>
                  <a:lnTo>
                    <a:pt x="6990207" y="1524"/>
                  </a:lnTo>
                  <a:lnTo>
                    <a:pt x="6990207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6988628" cy="1311712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240"/>
                </a:lnSpc>
              </a:pPr>
              <a:r>
                <a:rPr lang="en-US" sz="270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BORIK - uvesti dodatna parkirna mjesta 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556672" y="4271979"/>
            <a:ext cx="4637314" cy="969497"/>
            <a:chOff x="0" y="0"/>
            <a:chExt cx="6183086" cy="1292662"/>
          </a:xfrm>
        </p:grpSpPr>
        <p:sp>
          <p:nvSpPr>
            <p:cNvPr id="16" name="Freeform 16"/>
            <p:cNvSpPr/>
            <p:nvPr/>
          </p:nvSpPr>
          <p:spPr>
            <a:xfrm>
              <a:off x="-1524" y="-1524"/>
              <a:ext cx="6186170" cy="1295654"/>
            </a:xfrm>
            <a:custGeom>
              <a:avLst/>
              <a:gdLst/>
              <a:ahLst/>
              <a:cxnLst/>
              <a:rect l="l" t="t" r="r" b="b"/>
              <a:pathLst>
                <a:path w="6186170" h="1295654">
                  <a:moveTo>
                    <a:pt x="1524" y="0"/>
                  </a:moveTo>
                  <a:lnTo>
                    <a:pt x="6184646" y="0"/>
                  </a:lnTo>
                  <a:cubicBezTo>
                    <a:pt x="6185535" y="0"/>
                    <a:pt x="6186170" y="762"/>
                    <a:pt x="6186170" y="1524"/>
                  </a:cubicBezTo>
                  <a:lnTo>
                    <a:pt x="6186170" y="1294130"/>
                  </a:lnTo>
                  <a:cubicBezTo>
                    <a:pt x="6186170" y="1295019"/>
                    <a:pt x="6185408" y="1295654"/>
                    <a:pt x="6184646" y="1295654"/>
                  </a:cubicBezTo>
                  <a:lnTo>
                    <a:pt x="1524" y="1295654"/>
                  </a:lnTo>
                  <a:cubicBezTo>
                    <a:pt x="635" y="1295654"/>
                    <a:pt x="0" y="1294892"/>
                    <a:pt x="0" y="1294130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1294130"/>
                  </a:lnTo>
                  <a:lnTo>
                    <a:pt x="1524" y="1294130"/>
                  </a:lnTo>
                  <a:lnTo>
                    <a:pt x="1524" y="1292606"/>
                  </a:lnTo>
                  <a:lnTo>
                    <a:pt x="6184646" y="1292606"/>
                  </a:lnTo>
                  <a:lnTo>
                    <a:pt x="6184646" y="1294130"/>
                  </a:lnTo>
                  <a:lnTo>
                    <a:pt x="6183122" y="1294130"/>
                  </a:lnTo>
                  <a:lnTo>
                    <a:pt x="6183122" y="1524"/>
                  </a:lnTo>
                  <a:lnTo>
                    <a:pt x="6184646" y="1524"/>
                  </a:lnTo>
                  <a:lnTo>
                    <a:pt x="6184646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6183086" cy="1311712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240"/>
                </a:lnSpc>
              </a:pPr>
              <a:r>
                <a:rPr lang="en-US" sz="270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BORIK - da se naprave ljepše ceste po selima 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809014" y="5241476"/>
            <a:ext cx="5241471" cy="1800493"/>
            <a:chOff x="0" y="0"/>
            <a:chExt cx="6988628" cy="2400658"/>
          </a:xfrm>
        </p:grpSpPr>
        <p:sp>
          <p:nvSpPr>
            <p:cNvPr id="19" name="Freeform 19"/>
            <p:cNvSpPr/>
            <p:nvPr/>
          </p:nvSpPr>
          <p:spPr>
            <a:xfrm>
              <a:off x="-1524" y="-1524"/>
              <a:ext cx="6991731" cy="2403729"/>
            </a:xfrm>
            <a:custGeom>
              <a:avLst/>
              <a:gdLst/>
              <a:ahLst/>
              <a:cxnLst/>
              <a:rect l="l" t="t" r="r" b="b"/>
              <a:pathLst>
                <a:path w="6991731" h="2403729">
                  <a:moveTo>
                    <a:pt x="1524" y="0"/>
                  </a:moveTo>
                  <a:lnTo>
                    <a:pt x="6990207" y="0"/>
                  </a:lnTo>
                  <a:cubicBezTo>
                    <a:pt x="6991096" y="0"/>
                    <a:pt x="6991731" y="762"/>
                    <a:pt x="6991731" y="1524"/>
                  </a:cubicBezTo>
                  <a:lnTo>
                    <a:pt x="6991731" y="2402205"/>
                  </a:lnTo>
                  <a:cubicBezTo>
                    <a:pt x="6991731" y="2403094"/>
                    <a:pt x="6990969" y="2403729"/>
                    <a:pt x="6990207" y="2403729"/>
                  </a:cubicBezTo>
                  <a:lnTo>
                    <a:pt x="1524" y="2403729"/>
                  </a:lnTo>
                  <a:cubicBezTo>
                    <a:pt x="635" y="2403729"/>
                    <a:pt x="0" y="2402967"/>
                    <a:pt x="0" y="2402205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2402205"/>
                  </a:lnTo>
                  <a:lnTo>
                    <a:pt x="1524" y="2402205"/>
                  </a:lnTo>
                  <a:lnTo>
                    <a:pt x="1524" y="2400681"/>
                  </a:lnTo>
                  <a:lnTo>
                    <a:pt x="6990207" y="2400681"/>
                  </a:lnTo>
                  <a:lnTo>
                    <a:pt x="6990207" y="2402205"/>
                  </a:lnTo>
                  <a:lnTo>
                    <a:pt x="6988683" y="2402205"/>
                  </a:lnTo>
                  <a:lnTo>
                    <a:pt x="6988683" y="1524"/>
                  </a:lnTo>
                  <a:lnTo>
                    <a:pt x="6990207" y="1524"/>
                  </a:lnTo>
                  <a:lnTo>
                    <a:pt x="6990207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6988628" cy="241970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240"/>
                </a:lnSpc>
              </a:pPr>
              <a:r>
                <a:rPr lang="en-US" sz="2700" dirty="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CARDUCCIJEVA ULICA - </a:t>
              </a:r>
              <a:r>
                <a:rPr lang="en-US" sz="2700" dirty="0" err="1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rješavanje</a:t>
              </a:r>
              <a:r>
                <a:rPr lang="en-US" sz="2700" dirty="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parkirnog</a:t>
              </a:r>
              <a:r>
                <a:rPr lang="en-US" sz="2700" dirty="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mjesta</a:t>
              </a:r>
              <a:r>
                <a:rPr lang="en-US" sz="2700" dirty="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na</a:t>
              </a:r>
              <a:r>
                <a:rPr lang="en-US" sz="2700" dirty="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toj</a:t>
              </a:r>
              <a:r>
                <a:rPr lang="en-US" sz="2700" dirty="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lokaciji</a:t>
              </a:r>
              <a:r>
                <a:rPr lang="en-US" sz="2700" dirty="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za </a:t>
              </a:r>
              <a:r>
                <a:rPr lang="en-US" sz="2700" dirty="0" err="1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lokalno</a:t>
              </a:r>
              <a:r>
                <a:rPr lang="en-US" sz="2700" dirty="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stanovništvo</a:t>
              </a:r>
              <a:r>
                <a:rPr lang="en-US" sz="2700" dirty="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- problem </a:t>
              </a:r>
              <a:r>
                <a:rPr lang="en-US" sz="2700" dirty="0" err="1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su</a:t>
              </a:r>
              <a:r>
                <a:rPr lang="en-US" sz="2700" dirty="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gužve</a:t>
              </a:r>
              <a:r>
                <a:rPr lang="en-US" sz="2700" dirty="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koje</a:t>
              </a:r>
              <a:r>
                <a:rPr lang="en-US" sz="2700" dirty="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nastaju</a:t>
              </a:r>
              <a:r>
                <a:rPr lang="en-US" sz="2700" dirty="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preko</a:t>
              </a:r>
              <a:r>
                <a:rPr lang="en-US" sz="2700" dirty="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sezone</a:t>
              </a:r>
              <a:r>
                <a:rPr lang="en-US" sz="2700" dirty="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556672" y="5385498"/>
            <a:ext cx="4637314" cy="1800493"/>
            <a:chOff x="0" y="0"/>
            <a:chExt cx="6183086" cy="2400658"/>
          </a:xfrm>
        </p:grpSpPr>
        <p:sp>
          <p:nvSpPr>
            <p:cNvPr id="22" name="Freeform 22"/>
            <p:cNvSpPr/>
            <p:nvPr/>
          </p:nvSpPr>
          <p:spPr>
            <a:xfrm>
              <a:off x="-1524" y="-1524"/>
              <a:ext cx="6186170" cy="2403729"/>
            </a:xfrm>
            <a:custGeom>
              <a:avLst/>
              <a:gdLst/>
              <a:ahLst/>
              <a:cxnLst/>
              <a:rect l="l" t="t" r="r" b="b"/>
              <a:pathLst>
                <a:path w="6186170" h="2403729">
                  <a:moveTo>
                    <a:pt x="1524" y="0"/>
                  </a:moveTo>
                  <a:lnTo>
                    <a:pt x="6184646" y="0"/>
                  </a:lnTo>
                  <a:cubicBezTo>
                    <a:pt x="6185535" y="0"/>
                    <a:pt x="6186170" y="762"/>
                    <a:pt x="6186170" y="1524"/>
                  </a:cubicBezTo>
                  <a:lnTo>
                    <a:pt x="6186170" y="2402205"/>
                  </a:lnTo>
                  <a:cubicBezTo>
                    <a:pt x="6186170" y="2403094"/>
                    <a:pt x="6185408" y="2403729"/>
                    <a:pt x="6184646" y="2403729"/>
                  </a:cubicBezTo>
                  <a:lnTo>
                    <a:pt x="1524" y="2403729"/>
                  </a:lnTo>
                  <a:cubicBezTo>
                    <a:pt x="635" y="2403729"/>
                    <a:pt x="0" y="2402967"/>
                    <a:pt x="0" y="2402205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2402205"/>
                  </a:lnTo>
                  <a:lnTo>
                    <a:pt x="1524" y="2402205"/>
                  </a:lnTo>
                  <a:lnTo>
                    <a:pt x="1524" y="2400681"/>
                  </a:lnTo>
                  <a:lnTo>
                    <a:pt x="6184646" y="2400681"/>
                  </a:lnTo>
                  <a:lnTo>
                    <a:pt x="6184646" y="2402205"/>
                  </a:lnTo>
                  <a:lnTo>
                    <a:pt x="6183122" y="2402205"/>
                  </a:lnTo>
                  <a:lnTo>
                    <a:pt x="6183122" y="1524"/>
                  </a:lnTo>
                  <a:lnTo>
                    <a:pt x="6184646" y="1524"/>
                  </a:lnTo>
                  <a:lnTo>
                    <a:pt x="6184646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19050"/>
              <a:ext cx="6183086" cy="241970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240"/>
                </a:lnSpc>
              </a:pPr>
              <a:r>
                <a:rPr lang="en-US" sz="270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CENTENER – da se javne površine očiste od raslinja, postavljanje klupica do centra grada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94013" y="3984171"/>
            <a:ext cx="5404758" cy="969496"/>
            <a:chOff x="0" y="0"/>
            <a:chExt cx="7206344" cy="1292662"/>
          </a:xfrm>
        </p:grpSpPr>
        <p:sp>
          <p:nvSpPr>
            <p:cNvPr id="25" name="Freeform 25"/>
            <p:cNvSpPr/>
            <p:nvPr/>
          </p:nvSpPr>
          <p:spPr>
            <a:xfrm>
              <a:off x="-1524" y="-1524"/>
              <a:ext cx="7209409" cy="1295654"/>
            </a:xfrm>
            <a:custGeom>
              <a:avLst/>
              <a:gdLst/>
              <a:ahLst/>
              <a:cxnLst/>
              <a:rect l="l" t="t" r="r" b="b"/>
              <a:pathLst>
                <a:path w="7209409" h="1295654">
                  <a:moveTo>
                    <a:pt x="1524" y="0"/>
                  </a:moveTo>
                  <a:lnTo>
                    <a:pt x="7207885" y="0"/>
                  </a:lnTo>
                  <a:cubicBezTo>
                    <a:pt x="7208774" y="0"/>
                    <a:pt x="7209409" y="762"/>
                    <a:pt x="7209409" y="1524"/>
                  </a:cubicBezTo>
                  <a:lnTo>
                    <a:pt x="7209409" y="1294130"/>
                  </a:lnTo>
                  <a:cubicBezTo>
                    <a:pt x="7209409" y="1295019"/>
                    <a:pt x="7208647" y="1295654"/>
                    <a:pt x="7207885" y="1295654"/>
                  </a:cubicBezTo>
                  <a:lnTo>
                    <a:pt x="1524" y="1295654"/>
                  </a:lnTo>
                  <a:cubicBezTo>
                    <a:pt x="635" y="1295654"/>
                    <a:pt x="0" y="1294892"/>
                    <a:pt x="0" y="1294130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1294130"/>
                  </a:lnTo>
                  <a:lnTo>
                    <a:pt x="1524" y="1294130"/>
                  </a:lnTo>
                  <a:lnTo>
                    <a:pt x="1524" y="1292606"/>
                  </a:lnTo>
                  <a:lnTo>
                    <a:pt x="7207885" y="1292606"/>
                  </a:lnTo>
                  <a:lnTo>
                    <a:pt x="7207885" y="1294130"/>
                  </a:lnTo>
                  <a:lnTo>
                    <a:pt x="7206361" y="1294130"/>
                  </a:lnTo>
                  <a:lnTo>
                    <a:pt x="7206361" y="1524"/>
                  </a:lnTo>
                  <a:lnTo>
                    <a:pt x="7207885" y="1524"/>
                  </a:lnTo>
                  <a:lnTo>
                    <a:pt x="7207885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19050"/>
              <a:ext cx="7206344" cy="1311712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240"/>
                </a:lnSpc>
              </a:pPr>
              <a:r>
                <a:rPr lang="en-US" sz="270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CENTENER – da se povuče optički kabel 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2556672" y="7445829"/>
            <a:ext cx="4637314" cy="1800493"/>
            <a:chOff x="0" y="0"/>
            <a:chExt cx="6183086" cy="2400658"/>
          </a:xfrm>
        </p:grpSpPr>
        <p:sp>
          <p:nvSpPr>
            <p:cNvPr id="28" name="Freeform 28"/>
            <p:cNvSpPr/>
            <p:nvPr/>
          </p:nvSpPr>
          <p:spPr>
            <a:xfrm>
              <a:off x="-1524" y="-1524"/>
              <a:ext cx="6186170" cy="2403729"/>
            </a:xfrm>
            <a:custGeom>
              <a:avLst/>
              <a:gdLst/>
              <a:ahLst/>
              <a:cxnLst/>
              <a:rect l="l" t="t" r="r" b="b"/>
              <a:pathLst>
                <a:path w="6186170" h="2403729">
                  <a:moveTo>
                    <a:pt x="1524" y="0"/>
                  </a:moveTo>
                  <a:lnTo>
                    <a:pt x="6184646" y="0"/>
                  </a:lnTo>
                  <a:cubicBezTo>
                    <a:pt x="6185535" y="0"/>
                    <a:pt x="6186170" y="762"/>
                    <a:pt x="6186170" y="1524"/>
                  </a:cubicBezTo>
                  <a:lnTo>
                    <a:pt x="6186170" y="2402205"/>
                  </a:lnTo>
                  <a:cubicBezTo>
                    <a:pt x="6186170" y="2403094"/>
                    <a:pt x="6185408" y="2403729"/>
                    <a:pt x="6184646" y="2403729"/>
                  </a:cubicBezTo>
                  <a:lnTo>
                    <a:pt x="1524" y="2403729"/>
                  </a:lnTo>
                  <a:cubicBezTo>
                    <a:pt x="635" y="2403729"/>
                    <a:pt x="0" y="2402967"/>
                    <a:pt x="0" y="2402205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2402205"/>
                  </a:lnTo>
                  <a:lnTo>
                    <a:pt x="1524" y="2402205"/>
                  </a:lnTo>
                  <a:lnTo>
                    <a:pt x="1524" y="2400681"/>
                  </a:lnTo>
                  <a:lnTo>
                    <a:pt x="6184646" y="2400681"/>
                  </a:lnTo>
                  <a:lnTo>
                    <a:pt x="6184646" y="2402205"/>
                  </a:lnTo>
                  <a:lnTo>
                    <a:pt x="6183122" y="2402205"/>
                  </a:lnTo>
                  <a:lnTo>
                    <a:pt x="6183122" y="1524"/>
                  </a:lnTo>
                  <a:lnTo>
                    <a:pt x="6184646" y="1524"/>
                  </a:lnTo>
                  <a:lnTo>
                    <a:pt x="6184646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19050"/>
              <a:ext cx="6183086" cy="241970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240"/>
                </a:lnSpc>
              </a:pPr>
              <a:r>
                <a:rPr lang="en-US" sz="2700" dirty="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CENTAR - </a:t>
              </a:r>
              <a:r>
                <a:rPr lang="en-US" sz="2700" dirty="0" err="1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više</a:t>
              </a:r>
              <a:r>
                <a:rPr lang="en-US" sz="2700" dirty="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zelenih</a:t>
              </a:r>
              <a:r>
                <a:rPr lang="en-US" sz="2700" dirty="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površina</a:t>
              </a:r>
              <a:r>
                <a:rPr lang="en-US" sz="2700" dirty="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, </a:t>
              </a:r>
              <a:r>
                <a:rPr lang="en-US" sz="2700" dirty="0" err="1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povećanje</a:t>
              </a:r>
              <a:r>
                <a:rPr lang="en-US" sz="2700" dirty="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parkirnih</a:t>
              </a:r>
              <a:r>
                <a:rPr lang="en-US" sz="2700" dirty="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mjesta</a:t>
              </a:r>
              <a:r>
                <a:rPr lang="en-US" sz="2700" dirty="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, </a:t>
              </a:r>
              <a:r>
                <a:rPr lang="en-US" sz="2700" dirty="0" err="1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preko</a:t>
              </a:r>
              <a:r>
                <a:rPr lang="en-US" sz="2700" dirty="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sezone</a:t>
              </a:r>
              <a:r>
                <a:rPr lang="en-US" sz="2700" dirty="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je </a:t>
              </a:r>
              <a:r>
                <a:rPr lang="en-US" sz="2700" dirty="0" err="1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povećan</a:t>
              </a:r>
              <a:r>
                <a:rPr lang="en-US" sz="2700" dirty="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promet</a:t>
              </a:r>
              <a:r>
                <a:rPr lang="en-US" sz="2700" dirty="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6809014" y="7314868"/>
            <a:ext cx="5241471" cy="1384995"/>
            <a:chOff x="0" y="0"/>
            <a:chExt cx="6988628" cy="1846660"/>
          </a:xfrm>
        </p:grpSpPr>
        <p:sp>
          <p:nvSpPr>
            <p:cNvPr id="31" name="Freeform 31"/>
            <p:cNvSpPr/>
            <p:nvPr/>
          </p:nvSpPr>
          <p:spPr>
            <a:xfrm>
              <a:off x="-1524" y="-1524"/>
              <a:ext cx="6991731" cy="1849755"/>
            </a:xfrm>
            <a:custGeom>
              <a:avLst/>
              <a:gdLst/>
              <a:ahLst/>
              <a:cxnLst/>
              <a:rect l="l" t="t" r="r" b="b"/>
              <a:pathLst>
                <a:path w="6991731" h="1849755">
                  <a:moveTo>
                    <a:pt x="1524" y="0"/>
                  </a:moveTo>
                  <a:lnTo>
                    <a:pt x="6990207" y="0"/>
                  </a:lnTo>
                  <a:cubicBezTo>
                    <a:pt x="6991096" y="0"/>
                    <a:pt x="6991731" y="762"/>
                    <a:pt x="6991731" y="1524"/>
                  </a:cubicBezTo>
                  <a:lnTo>
                    <a:pt x="6991731" y="1848231"/>
                  </a:lnTo>
                  <a:cubicBezTo>
                    <a:pt x="6991731" y="1849120"/>
                    <a:pt x="6990969" y="1849755"/>
                    <a:pt x="6990207" y="1849755"/>
                  </a:cubicBezTo>
                  <a:lnTo>
                    <a:pt x="1524" y="1849755"/>
                  </a:lnTo>
                  <a:cubicBezTo>
                    <a:pt x="635" y="1849755"/>
                    <a:pt x="0" y="1848993"/>
                    <a:pt x="0" y="1848231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1848231"/>
                  </a:lnTo>
                  <a:lnTo>
                    <a:pt x="1524" y="1848231"/>
                  </a:lnTo>
                  <a:lnTo>
                    <a:pt x="1524" y="1846707"/>
                  </a:lnTo>
                  <a:lnTo>
                    <a:pt x="6990207" y="1846707"/>
                  </a:lnTo>
                  <a:lnTo>
                    <a:pt x="6990207" y="1848231"/>
                  </a:lnTo>
                  <a:lnTo>
                    <a:pt x="6988683" y="1848231"/>
                  </a:lnTo>
                  <a:lnTo>
                    <a:pt x="6988683" y="1524"/>
                  </a:lnTo>
                  <a:lnTo>
                    <a:pt x="6990207" y="1524"/>
                  </a:lnTo>
                  <a:lnTo>
                    <a:pt x="6990207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19050"/>
              <a:ext cx="6988628" cy="186571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240"/>
                </a:lnSpc>
              </a:pPr>
              <a:r>
                <a:rPr lang="en-US" sz="2700" dirty="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CENTAR - </a:t>
              </a:r>
              <a:r>
                <a:rPr lang="en-US" sz="2700" dirty="0" err="1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povećanje</a:t>
              </a:r>
              <a:r>
                <a:rPr lang="en-US" sz="2700" dirty="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parkirnih</a:t>
              </a:r>
              <a:r>
                <a:rPr lang="en-US" sz="2700" dirty="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mjesta</a:t>
              </a:r>
              <a:r>
                <a:rPr lang="en-US" sz="2700" dirty="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, </a:t>
              </a:r>
              <a:r>
                <a:rPr lang="en-US" sz="2700" dirty="0" err="1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preko</a:t>
              </a:r>
              <a:r>
                <a:rPr lang="en-US" sz="2700" dirty="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sezone</a:t>
              </a:r>
              <a:r>
                <a:rPr lang="en-US" sz="2700" dirty="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je </a:t>
              </a:r>
              <a:r>
                <a:rPr lang="en-US" sz="2700" dirty="0" err="1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povećan</a:t>
              </a:r>
              <a:r>
                <a:rPr lang="en-US" sz="2700" dirty="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promet</a:t>
              </a:r>
              <a:r>
                <a:rPr lang="en-US" sz="2700" dirty="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094013" y="5257808"/>
            <a:ext cx="5404758" cy="1384995"/>
            <a:chOff x="0" y="0"/>
            <a:chExt cx="7206344" cy="1846660"/>
          </a:xfrm>
        </p:grpSpPr>
        <p:sp>
          <p:nvSpPr>
            <p:cNvPr id="34" name="Freeform 34"/>
            <p:cNvSpPr/>
            <p:nvPr/>
          </p:nvSpPr>
          <p:spPr>
            <a:xfrm>
              <a:off x="-1524" y="-1524"/>
              <a:ext cx="7209409" cy="1849755"/>
            </a:xfrm>
            <a:custGeom>
              <a:avLst/>
              <a:gdLst/>
              <a:ahLst/>
              <a:cxnLst/>
              <a:rect l="l" t="t" r="r" b="b"/>
              <a:pathLst>
                <a:path w="7209409" h="1849755">
                  <a:moveTo>
                    <a:pt x="1524" y="0"/>
                  </a:moveTo>
                  <a:lnTo>
                    <a:pt x="7207885" y="0"/>
                  </a:lnTo>
                  <a:cubicBezTo>
                    <a:pt x="7208774" y="0"/>
                    <a:pt x="7209409" y="762"/>
                    <a:pt x="7209409" y="1524"/>
                  </a:cubicBezTo>
                  <a:lnTo>
                    <a:pt x="7209409" y="1848231"/>
                  </a:lnTo>
                  <a:cubicBezTo>
                    <a:pt x="7209409" y="1849120"/>
                    <a:pt x="7208647" y="1849755"/>
                    <a:pt x="7207885" y="1849755"/>
                  </a:cubicBezTo>
                  <a:lnTo>
                    <a:pt x="1524" y="1849755"/>
                  </a:lnTo>
                  <a:cubicBezTo>
                    <a:pt x="635" y="1849755"/>
                    <a:pt x="0" y="1848993"/>
                    <a:pt x="0" y="1848231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1848231"/>
                  </a:lnTo>
                  <a:lnTo>
                    <a:pt x="1524" y="1848231"/>
                  </a:lnTo>
                  <a:lnTo>
                    <a:pt x="1524" y="1846707"/>
                  </a:lnTo>
                  <a:lnTo>
                    <a:pt x="7207885" y="1846707"/>
                  </a:lnTo>
                  <a:lnTo>
                    <a:pt x="7207885" y="1848231"/>
                  </a:lnTo>
                  <a:lnTo>
                    <a:pt x="7206361" y="1848231"/>
                  </a:lnTo>
                  <a:lnTo>
                    <a:pt x="7206361" y="1524"/>
                  </a:lnTo>
                  <a:lnTo>
                    <a:pt x="7207885" y="1524"/>
                  </a:lnTo>
                  <a:lnTo>
                    <a:pt x="7207885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19050"/>
              <a:ext cx="7206344" cy="186571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240"/>
                </a:lnSpc>
              </a:pPr>
              <a:r>
                <a:rPr lang="en-US" sz="270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CENTAR - Riješiti optiku tj. dovršiti izgradnju optičke infrastrukture (ulica Mattea Benussija) 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6809014" y="8940105"/>
            <a:ext cx="5241471" cy="969497"/>
            <a:chOff x="0" y="0"/>
            <a:chExt cx="6988628" cy="1292662"/>
          </a:xfrm>
        </p:grpSpPr>
        <p:sp>
          <p:nvSpPr>
            <p:cNvPr id="37" name="Freeform 37"/>
            <p:cNvSpPr/>
            <p:nvPr/>
          </p:nvSpPr>
          <p:spPr>
            <a:xfrm>
              <a:off x="-1524" y="-1524"/>
              <a:ext cx="6991731" cy="1295654"/>
            </a:xfrm>
            <a:custGeom>
              <a:avLst/>
              <a:gdLst/>
              <a:ahLst/>
              <a:cxnLst/>
              <a:rect l="l" t="t" r="r" b="b"/>
              <a:pathLst>
                <a:path w="6991731" h="1295654">
                  <a:moveTo>
                    <a:pt x="1524" y="0"/>
                  </a:moveTo>
                  <a:lnTo>
                    <a:pt x="6990207" y="0"/>
                  </a:lnTo>
                  <a:cubicBezTo>
                    <a:pt x="6991096" y="0"/>
                    <a:pt x="6991731" y="762"/>
                    <a:pt x="6991731" y="1524"/>
                  </a:cubicBezTo>
                  <a:lnTo>
                    <a:pt x="6991731" y="1294130"/>
                  </a:lnTo>
                  <a:cubicBezTo>
                    <a:pt x="6991731" y="1295019"/>
                    <a:pt x="6990969" y="1295654"/>
                    <a:pt x="6990207" y="1295654"/>
                  </a:cubicBezTo>
                  <a:lnTo>
                    <a:pt x="1524" y="1295654"/>
                  </a:lnTo>
                  <a:cubicBezTo>
                    <a:pt x="635" y="1295654"/>
                    <a:pt x="0" y="1294892"/>
                    <a:pt x="0" y="1294130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1294130"/>
                  </a:lnTo>
                  <a:lnTo>
                    <a:pt x="1524" y="1294130"/>
                  </a:lnTo>
                  <a:lnTo>
                    <a:pt x="1524" y="1292606"/>
                  </a:lnTo>
                  <a:lnTo>
                    <a:pt x="6990207" y="1292606"/>
                  </a:lnTo>
                  <a:lnTo>
                    <a:pt x="6990207" y="1294130"/>
                  </a:lnTo>
                  <a:lnTo>
                    <a:pt x="6988683" y="1294130"/>
                  </a:lnTo>
                  <a:lnTo>
                    <a:pt x="6988683" y="1524"/>
                  </a:lnTo>
                  <a:lnTo>
                    <a:pt x="6990207" y="1524"/>
                  </a:lnTo>
                  <a:lnTo>
                    <a:pt x="6990207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19050"/>
              <a:ext cx="6988628" cy="1311712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240"/>
                </a:lnSpc>
              </a:pPr>
              <a:r>
                <a:rPr lang="en-US" sz="270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GRIPOLE – staviti ležeće policajce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094013" y="6890656"/>
            <a:ext cx="5404758" cy="1384995"/>
            <a:chOff x="0" y="0"/>
            <a:chExt cx="7206344" cy="1846660"/>
          </a:xfrm>
        </p:grpSpPr>
        <p:sp>
          <p:nvSpPr>
            <p:cNvPr id="40" name="Freeform 40"/>
            <p:cNvSpPr/>
            <p:nvPr/>
          </p:nvSpPr>
          <p:spPr>
            <a:xfrm>
              <a:off x="-1524" y="-1524"/>
              <a:ext cx="7209409" cy="1849755"/>
            </a:xfrm>
            <a:custGeom>
              <a:avLst/>
              <a:gdLst/>
              <a:ahLst/>
              <a:cxnLst/>
              <a:rect l="l" t="t" r="r" b="b"/>
              <a:pathLst>
                <a:path w="7209409" h="1849755">
                  <a:moveTo>
                    <a:pt x="1524" y="0"/>
                  </a:moveTo>
                  <a:lnTo>
                    <a:pt x="7207885" y="0"/>
                  </a:lnTo>
                  <a:cubicBezTo>
                    <a:pt x="7208774" y="0"/>
                    <a:pt x="7209409" y="762"/>
                    <a:pt x="7209409" y="1524"/>
                  </a:cubicBezTo>
                  <a:lnTo>
                    <a:pt x="7209409" y="1848231"/>
                  </a:lnTo>
                  <a:cubicBezTo>
                    <a:pt x="7209409" y="1849120"/>
                    <a:pt x="7208647" y="1849755"/>
                    <a:pt x="7207885" y="1849755"/>
                  </a:cubicBezTo>
                  <a:lnTo>
                    <a:pt x="1524" y="1849755"/>
                  </a:lnTo>
                  <a:cubicBezTo>
                    <a:pt x="635" y="1849755"/>
                    <a:pt x="0" y="1848993"/>
                    <a:pt x="0" y="1848231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1848231"/>
                  </a:lnTo>
                  <a:lnTo>
                    <a:pt x="1524" y="1848231"/>
                  </a:lnTo>
                  <a:lnTo>
                    <a:pt x="1524" y="1846707"/>
                  </a:lnTo>
                  <a:lnTo>
                    <a:pt x="7207885" y="1846707"/>
                  </a:lnTo>
                  <a:lnTo>
                    <a:pt x="7207885" y="1848231"/>
                  </a:lnTo>
                  <a:lnTo>
                    <a:pt x="7206361" y="1848231"/>
                  </a:lnTo>
                  <a:lnTo>
                    <a:pt x="7206361" y="1524"/>
                  </a:lnTo>
                  <a:lnTo>
                    <a:pt x="7207885" y="1524"/>
                  </a:lnTo>
                  <a:lnTo>
                    <a:pt x="7207885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19050"/>
              <a:ext cx="7206344" cy="186571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240"/>
                </a:lnSpc>
              </a:pPr>
              <a:r>
                <a:rPr lang="en-US" sz="270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LAMANOVA -  digitalizacija telefonskih linija, poboljšanje internetske veze  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094013" y="8523514"/>
            <a:ext cx="5404758" cy="1384995"/>
            <a:chOff x="0" y="0"/>
            <a:chExt cx="7206344" cy="1846660"/>
          </a:xfrm>
        </p:grpSpPr>
        <p:sp>
          <p:nvSpPr>
            <p:cNvPr id="43" name="Freeform 43"/>
            <p:cNvSpPr/>
            <p:nvPr/>
          </p:nvSpPr>
          <p:spPr>
            <a:xfrm>
              <a:off x="-1524" y="-1524"/>
              <a:ext cx="7209409" cy="1849755"/>
            </a:xfrm>
            <a:custGeom>
              <a:avLst/>
              <a:gdLst/>
              <a:ahLst/>
              <a:cxnLst/>
              <a:rect l="l" t="t" r="r" b="b"/>
              <a:pathLst>
                <a:path w="7209409" h="1849755">
                  <a:moveTo>
                    <a:pt x="1524" y="0"/>
                  </a:moveTo>
                  <a:lnTo>
                    <a:pt x="7207885" y="0"/>
                  </a:lnTo>
                  <a:cubicBezTo>
                    <a:pt x="7208774" y="0"/>
                    <a:pt x="7209409" y="762"/>
                    <a:pt x="7209409" y="1524"/>
                  </a:cubicBezTo>
                  <a:lnTo>
                    <a:pt x="7209409" y="1848231"/>
                  </a:lnTo>
                  <a:cubicBezTo>
                    <a:pt x="7209409" y="1849120"/>
                    <a:pt x="7208647" y="1849755"/>
                    <a:pt x="7207885" y="1849755"/>
                  </a:cubicBezTo>
                  <a:lnTo>
                    <a:pt x="1524" y="1849755"/>
                  </a:lnTo>
                  <a:cubicBezTo>
                    <a:pt x="635" y="1849755"/>
                    <a:pt x="0" y="1848993"/>
                    <a:pt x="0" y="1848231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1848231"/>
                  </a:lnTo>
                  <a:lnTo>
                    <a:pt x="1524" y="1848231"/>
                  </a:lnTo>
                  <a:lnTo>
                    <a:pt x="1524" y="1846707"/>
                  </a:lnTo>
                  <a:lnTo>
                    <a:pt x="7207885" y="1846707"/>
                  </a:lnTo>
                  <a:lnTo>
                    <a:pt x="7207885" y="1848231"/>
                  </a:lnTo>
                  <a:lnTo>
                    <a:pt x="7206361" y="1848231"/>
                  </a:lnTo>
                  <a:lnTo>
                    <a:pt x="7206361" y="1524"/>
                  </a:lnTo>
                  <a:lnTo>
                    <a:pt x="7207885" y="1524"/>
                  </a:lnTo>
                  <a:lnTo>
                    <a:pt x="7207885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19050"/>
              <a:ext cx="7206344" cy="186571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240"/>
                </a:lnSpc>
              </a:pPr>
              <a:r>
                <a:rPr lang="en-US" sz="270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PROLAZ GIOVANNIJA F. SPONGIJE -često nestaju bez struje na toj lokaciji &gt; potrebno otkloniti probleme </a:t>
              </a:r>
            </a:p>
          </p:txBody>
        </p:sp>
      </p:grpSp>
      <p:sp>
        <p:nvSpPr>
          <p:cNvPr id="45" name="AutoShape 45"/>
          <p:cNvSpPr/>
          <p:nvPr/>
        </p:nvSpPr>
        <p:spPr>
          <a:xfrm flipH="1">
            <a:off x="5980059" y="2024739"/>
            <a:ext cx="6327882" cy="0"/>
          </a:xfrm>
          <a:prstGeom prst="line">
            <a:avLst/>
          </a:prstGeom>
          <a:ln w="19050" cap="rnd">
            <a:solidFill>
              <a:srgbClr val="EFCA1B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771714"/>
            <a:ext cx="14459939" cy="1572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36"/>
              </a:lnSpc>
            </a:pPr>
            <a:r>
              <a:rPr lang="en-US" sz="5682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Digitalna</a:t>
            </a:r>
            <a:r>
              <a:rPr lang="en-US" sz="568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5682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promocija</a:t>
            </a:r>
            <a:r>
              <a:rPr lang="en-US" sz="568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hr-HR" sz="568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platforme</a:t>
            </a:r>
            <a:r>
              <a:rPr lang="en-US" sz="568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Grada Rovinja-Rovigno „E-</a:t>
            </a:r>
            <a:r>
              <a:rPr lang="en-US" sz="5682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mjesni</a:t>
            </a:r>
            <a:r>
              <a:rPr lang="en-US" sz="568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5682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odbori</a:t>
            </a:r>
            <a:r>
              <a:rPr lang="en-US" sz="568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“ </a:t>
            </a:r>
          </a:p>
        </p:txBody>
      </p:sp>
      <p:sp>
        <p:nvSpPr>
          <p:cNvPr id="3" name="AutoShape 3"/>
          <p:cNvSpPr/>
          <p:nvPr/>
        </p:nvSpPr>
        <p:spPr>
          <a:xfrm flipH="1">
            <a:off x="1028700" y="3033148"/>
            <a:ext cx="6327882" cy="0"/>
          </a:xfrm>
          <a:prstGeom prst="line">
            <a:avLst/>
          </a:prstGeom>
          <a:ln w="19050" cap="rnd">
            <a:solidFill>
              <a:srgbClr val="EFCA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028700" y="4613693"/>
            <a:ext cx="680354" cy="680354"/>
          </a:xfrm>
          <a:custGeom>
            <a:avLst/>
            <a:gdLst/>
            <a:ahLst/>
            <a:cxnLst/>
            <a:rect l="l" t="t" r="r" b="b"/>
            <a:pathLst>
              <a:path w="680354" h="680354">
                <a:moveTo>
                  <a:pt x="0" y="0"/>
                </a:moveTo>
                <a:lnTo>
                  <a:pt x="680354" y="0"/>
                </a:lnTo>
                <a:lnTo>
                  <a:pt x="680354" y="680354"/>
                </a:lnTo>
                <a:lnTo>
                  <a:pt x="0" y="680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6199497"/>
            <a:ext cx="680354" cy="680354"/>
          </a:xfrm>
          <a:custGeom>
            <a:avLst/>
            <a:gdLst/>
            <a:ahLst/>
            <a:cxnLst/>
            <a:rect l="l" t="t" r="r" b="b"/>
            <a:pathLst>
              <a:path w="680354" h="680354">
                <a:moveTo>
                  <a:pt x="0" y="0"/>
                </a:moveTo>
                <a:lnTo>
                  <a:pt x="680354" y="0"/>
                </a:lnTo>
                <a:lnTo>
                  <a:pt x="680354" y="680354"/>
                </a:lnTo>
                <a:lnTo>
                  <a:pt x="0" y="680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7619818"/>
            <a:ext cx="680354" cy="680354"/>
          </a:xfrm>
          <a:custGeom>
            <a:avLst/>
            <a:gdLst/>
            <a:ahLst/>
            <a:cxnLst/>
            <a:rect l="l" t="t" r="r" b="b"/>
            <a:pathLst>
              <a:path w="680354" h="680354">
                <a:moveTo>
                  <a:pt x="0" y="0"/>
                </a:moveTo>
                <a:lnTo>
                  <a:pt x="680354" y="0"/>
                </a:lnTo>
                <a:lnTo>
                  <a:pt x="680354" y="680353"/>
                </a:lnTo>
                <a:lnTo>
                  <a:pt x="0" y="6803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100168" y="4207392"/>
            <a:ext cx="15114981" cy="3965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0"/>
              </a:lnSpc>
            </a:pPr>
            <a:r>
              <a:rPr lang="en-US" sz="314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Osmišljavanje</a:t>
            </a:r>
            <a:r>
              <a:rPr lang="en-US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4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digitalne</a:t>
            </a:r>
            <a:r>
              <a:rPr lang="en-US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4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kampanje</a:t>
            </a:r>
            <a:r>
              <a:rPr lang="en-US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za </a:t>
            </a:r>
            <a:r>
              <a:rPr lang="en-US" sz="314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društvene</a:t>
            </a:r>
            <a:r>
              <a:rPr lang="en-US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4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mreže</a:t>
            </a:r>
            <a:r>
              <a:rPr lang="en-US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i </a:t>
            </a:r>
            <a:r>
              <a:rPr lang="en-US" sz="314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kanale</a:t>
            </a:r>
            <a:r>
              <a:rPr lang="en-US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Grada Rovinja-Rovigno s </a:t>
            </a:r>
            <a:r>
              <a:rPr lang="en-US" sz="314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ciljem</a:t>
            </a:r>
            <a:r>
              <a:rPr lang="en-US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4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uključivanja</a:t>
            </a:r>
            <a:r>
              <a:rPr lang="en-US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4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građana</a:t>
            </a:r>
            <a:r>
              <a:rPr lang="en-US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u online </a:t>
            </a:r>
            <a:r>
              <a:rPr lang="en-US" sz="314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sustav</a:t>
            </a:r>
            <a:r>
              <a:rPr lang="en-US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(web </a:t>
            </a:r>
            <a:r>
              <a:rPr lang="en-US" sz="314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aplikaciju</a:t>
            </a:r>
            <a:r>
              <a:rPr lang="en-US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) </a:t>
            </a:r>
            <a:r>
              <a:rPr lang="en-US" sz="314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mjesnih</a:t>
            </a:r>
            <a:r>
              <a:rPr lang="en-US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4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odbora</a:t>
            </a:r>
            <a:endParaRPr lang="en-US" sz="3144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893"/>
              </a:lnSpc>
            </a:pPr>
            <a:endParaRPr lang="en-US" sz="3144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3710"/>
              </a:lnSpc>
            </a:pPr>
            <a:r>
              <a:rPr lang="en-US" sz="314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Provedba</a:t>
            </a:r>
            <a:r>
              <a:rPr lang="en-US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4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digitalne</a:t>
            </a:r>
            <a:r>
              <a:rPr lang="en-US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4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kampanje</a:t>
            </a:r>
            <a:r>
              <a:rPr lang="en-US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4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na</a:t>
            </a:r>
            <a:r>
              <a:rPr lang="en-US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Facebook </a:t>
            </a:r>
            <a:r>
              <a:rPr lang="en-US" sz="314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stranici</a:t>
            </a:r>
            <a:r>
              <a:rPr lang="en-US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Grada Rovinja-Rovigno </a:t>
            </a:r>
            <a:r>
              <a:rPr lang="en-US" sz="314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te</a:t>
            </a:r>
            <a:r>
              <a:rPr lang="en-US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Google </a:t>
            </a:r>
            <a:r>
              <a:rPr lang="en-US" sz="314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oglašavanje</a:t>
            </a:r>
            <a:r>
              <a:rPr lang="en-US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4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povezano</a:t>
            </a:r>
            <a:r>
              <a:rPr lang="en-US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s web </a:t>
            </a:r>
            <a:r>
              <a:rPr lang="en-US" sz="314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stranicom</a:t>
            </a:r>
            <a:r>
              <a:rPr lang="en-US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4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eMjesni</a:t>
            </a:r>
            <a:r>
              <a:rPr lang="en-US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4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Odbori</a:t>
            </a:r>
            <a:r>
              <a:rPr lang="en-US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Rovinj-Rovigno</a:t>
            </a:r>
          </a:p>
          <a:p>
            <a:pPr algn="l">
              <a:lnSpc>
                <a:spcPts val="2893"/>
              </a:lnSpc>
            </a:pPr>
            <a:endParaRPr lang="en-US" sz="3144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893"/>
              </a:lnSpc>
            </a:pPr>
            <a:r>
              <a:rPr lang="en-US" sz="314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Kontinuirano</a:t>
            </a:r>
            <a:r>
              <a:rPr lang="en-US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4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praćenje</a:t>
            </a:r>
            <a:r>
              <a:rPr lang="en-US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4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rezultata</a:t>
            </a:r>
            <a:r>
              <a:rPr lang="en-US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4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digitalnog</a:t>
            </a:r>
            <a:r>
              <a:rPr lang="en-US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44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oglašavanja</a:t>
            </a:r>
            <a:r>
              <a:rPr lang="en-US" sz="3144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1811" y="979170"/>
            <a:ext cx="7045452" cy="1209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48"/>
              </a:lnSpc>
            </a:pPr>
            <a:r>
              <a:rPr lang="en-US" sz="81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Facebook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41811" y="3386876"/>
            <a:ext cx="10269535" cy="5145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8554" lvl="1" indent="-264277" algn="just">
              <a:lnSpc>
                <a:spcPts val="4088"/>
              </a:lnSpc>
              <a:buFont typeface="Arial"/>
              <a:buChar char="•"/>
            </a:pPr>
            <a:r>
              <a:rPr lang="en-US" sz="292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Kombinacija</a:t>
            </a:r>
            <a:r>
              <a:rPr lang="en-US" sz="292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Brand Awareness i Post Engagement </a:t>
            </a:r>
            <a:r>
              <a:rPr lang="en-US" sz="292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oglasa</a:t>
            </a:r>
            <a:endParaRPr lang="en-US" sz="292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28554" lvl="1" indent="-264277" algn="just">
              <a:lnSpc>
                <a:spcPts val="4088"/>
              </a:lnSpc>
              <a:buFont typeface="Arial"/>
              <a:buChar char="•"/>
            </a:pPr>
            <a:r>
              <a:rPr lang="en-US" sz="292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Dosegnuta</a:t>
            </a:r>
            <a:r>
              <a:rPr lang="en-US" sz="292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je </a:t>
            </a:r>
            <a:r>
              <a:rPr lang="en-US" sz="292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procijenjena</a:t>
            </a:r>
            <a:r>
              <a:rPr lang="en-US" sz="292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2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publika</a:t>
            </a:r>
            <a:r>
              <a:rPr lang="en-US" sz="292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za grad Rovinj i </a:t>
            </a:r>
            <a:r>
              <a:rPr lang="en-US" sz="292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okolicu</a:t>
            </a:r>
            <a:r>
              <a:rPr lang="en-US" sz="292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US" sz="292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cca</a:t>
            </a:r>
            <a:r>
              <a:rPr lang="en-US" sz="292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7.000 do 8.200) – </a:t>
            </a:r>
            <a:r>
              <a:rPr lang="en-US" sz="292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većini</a:t>
            </a:r>
            <a:r>
              <a:rPr lang="en-US" sz="292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2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korisnika</a:t>
            </a:r>
            <a:r>
              <a:rPr lang="en-US" sz="292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2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oglas</a:t>
            </a:r>
            <a:r>
              <a:rPr lang="en-US" sz="292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se </a:t>
            </a:r>
            <a:r>
              <a:rPr lang="en-US" sz="292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prikazao</a:t>
            </a:r>
            <a:r>
              <a:rPr lang="en-US" sz="292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2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najmanje</a:t>
            </a:r>
            <a:r>
              <a:rPr lang="en-US" sz="292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2 puta</a:t>
            </a:r>
          </a:p>
          <a:p>
            <a:pPr marL="528554" lvl="1" indent="-264277" algn="just">
              <a:lnSpc>
                <a:spcPts val="4088"/>
              </a:lnSpc>
              <a:buFont typeface="Arial"/>
              <a:buChar char="•"/>
            </a:pPr>
            <a:r>
              <a:rPr lang="en-US" sz="292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Preko 2.000 </a:t>
            </a:r>
            <a:r>
              <a:rPr lang="en-US" sz="292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klikova</a:t>
            </a:r>
            <a:r>
              <a:rPr lang="en-US" sz="292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2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</a:t>
            </a:r>
            <a:r>
              <a:rPr lang="en-US" sz="292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2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oglase</a:t>
            </a:r>
            <a:endParaRPr lang="en-US" sz="292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28554" lvl="1" indent="-264277" algn="just">
              <a:lnSpc>
                <a:spcPts val="4088"/>
              </a:lnSpc>
              <a:buFont typeface="Arial"/>
              <a:buChar char="•"/>
            </a:pPr>
            <a:r>
              <a:rPr lang="en-US" sz="292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Dobiveno</a:t>
            </a:r>
            <a:r>
              <a:rPr lang="en-US" sz="292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je </a:t>
            </a:r>
            <a:r>
              <a:rPr lang="en-US" sz="292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preko</a:t>
            </a:r>
            <a:r>
              <a:rPr lang="en-US" sz="292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100 </a:t>
            </a:r>
            <a:r>
              <a:rPr lang="en-US" sz="292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komentara</a:t>
            </a:r>
            <a:r>
              <a:rPr lang="en-US" sz="292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 </a:t>
            </a:r>
            <a:r>
              <a:rPr lang="en-US" sz="292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različitim</a:t>
            </a:r>
            <a:r>
              <a:rPr lang="en-US" sz="292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2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idejama</a:t>
            </a:r>
            <a:r>
              <a:rPr lang="en-US" sz="292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92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projektima</a:t>
            </a:r>
            <a:r>
              <a:rPr lang="en-US" sz="292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i </a:t>
            </a:r>
            <a:r>
              <a:rPr lang="en-US" sz="292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poboljšanjima</a:t>
            </a:r>
            <a:r>
              <a:rPr lang="en-US" sz="292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2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koje</a:t>
            </a:r>
            <a:r>
              <a:rPr lang="en-US" sz="292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2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građani</a:t>
            </a:r>
            <a:r>
              <a:rPr lang="en-US" sz="292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2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žele</a:t>
            </a:r>
            <a:r>
              <a:rPr lang="en-US" sz="292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2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vidjeti</a:t>
            </a:r>
            <a:r>
              <a:rPr lang="en-US" sz="292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u </a:t>
            </a:r>
            <a:r>
              <a:rPr lang="en-US" sz="292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svom</a:t>
            </a:r>
            <a:r>
              <a:rPr lang="en-US" sz="292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2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kvartu</a:t>
            </a:r>
            <a:endParaRPr lang="en-US" sz="292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28554" lvl="1" indent="-264277" algn="just">
              <a:lnSpc>
                <a:spcPts val="4088"/>
              </a:lnSpc>
            </a:pPr>
            <a:endParaRPr lang="en-US" sz="292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Freeform 4" descr="Slika na kojoj se prikazuje tekst, crtić, ilustracija  Opis je automatski generiran"/>
          <p:cNvSpPr/>
          <p:nvPr/>
        </p:nvSpPr>
        <p:spPr>
          <a:xfrm>
            <a:off x="11044009" y="960120"/>
            <a:ext cx="6693408" cy="8366760"/>
          </a:xfrm>
          <a:custGeom>
            <a:avLst/>
            <a:gdLst/>
            <a:ahLst/>
            <a:cxnLst/>
            <a:rect l="l" t="t" r="r" b="b"/>
            <a:pathLst>
              <a:path w="6693408" h="8366760">
                <a:moveTo>
                  <a:pt x="0" y="0"/>
                </a:moveTo>
                <a:lnTo>
                  <a:pt x="6693408" y="0"/>
                </a:lnTo>
                <a:lnTo>
                  <a:pt x="6693408" y="8366760"/>
                </a:lnTo>
                <a:lnTo>
                  <a:pt x="0" y="83667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 flipH="1">
            <a:off x="441811" y="2615027"/>
            <a:ext cx="6327882" cy="0"/>
          </a:xfrm>
          <a:prstGeom prst="line">
            <a:avLst/>
          </a:prstGeom>
          <a:ln w="19050" cap="rnd">
            <a:solidFill>
              <a:srgbClr val="EFCA1B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559</Words>
  <Application>Microsoft Office PowerPoint</Application>
  <PresentationFormat>Custom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Arimo</vt:lpstr>
      <vt:lpstr>Arial</vt:lpstr>
      <vt:lpstr>Arimo Bold</vt:lpstr>
      <vt:lpstr>Calibri</vt:lpstr>
      <vt:lpstr>Poppins Bold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eMjesni odbori preza</dc:title>
  <dc:creator>Cristina</dc:creator>
  <cp:lastModifiedBy>Cristina</cp:lastModifiedBy>
  <cp:revision>5</cp:revision>
  <dcterms:created xsi:type="dcterms:W3CDTF">2006-08-16T00:00:00Z</dcterms:created>
  <dcterms:modified xsi:type="dcterms:W3CDTF">2025-02-04T12:49:57Z</dcterms:modified>
  <dc:identifier>DAGbgkP0IA8</dc:identifier>
</cp:coreProperties>
</file>