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10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08721"/>
            <a:ext cx="10363200" cy="2088232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Adobe Heiti Std R" pitchFamily="34" charset="-128"/>
                <a:cs typeface="Times New Roman" panose="02020603050405020304" pitchFamily="18" charset="0"/>
              </a:defRPr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97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3CD24C8-796D-4C76-AACF-C6BBBC072AC3}" type="datetimeFigureOut">
              <a:rPr lang="hr-HR" smtClean="0"/>
              <a:pPr/>
              <a:t>20.3.2018.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5339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12777"/>
            <a:ext cx="2743200" cy="4713387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03193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3027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57339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3CD24C8-796D-4C76-AACF-C6BBBC072AC3}" type="datetimeFigureOut">
              <a:rPr lang="hr-HR" smtClean="0"/>
              <a:pPr/>
              <a:t>20.3.2018.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5956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3CD24C8-796D-4C76-AACF-C6BBBC072AC3}" type="datetimeFigureOut">
              <a:rPr lang="hr-HR" smtClean="0"/>
              <a:pPr/>
              <a:t>20.3.2018.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0642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24361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043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D3CD24C8-796D-4C76-AACF-C6BBBC072AC3}" type="datetimeFigureOut">
              <a:rPr lang="hr-HR" smtClean="0"/>
              <a:pPr/>
              <a:t>20.3.2018.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B8F5EE2-30D3-43F4-856D-E47C6B92E60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701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74359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771989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994" y="63550"/>
            <a:ext cx="2976033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B4D713BA-CF78-4812-ABA0-94C8FC562E28}"/>
              </a:ext>
            </a:extLst>
          </p:cNvPr>
          <p:cNvSpPr txBox="1"/>
          <p:nvPr userDrawn="1"/>
        </p:nvSpPr>
        <p:spPr>
          <a:xfrm>
            <a:off x="6480043" y="6093297"/>
            <a:ext cx="4266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www.ruralnirazvoj.hr</a:t>
            </a:r>
          </a:p>
        </p:txBody>
      </p:sp>
    </p:spTree>
    <p:extLst>
      <p:ext uri="{BB962C8B-B14F-4D97-AF65-F5344CB8AC3E}">
        <p14:creationId xmlns:p14="http://schemas.microsoft.com/office/powerpoint/2010/main" val="420132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Neo Sans Medium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accent1">
              <a:lumMod val="50000"/>
            </a:schemeClr>
          </a:solidFill>
          <a:latin typeface="+mj-lt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50000"/>
            </a:schemeClr>
          </a:solidFill>
          <a:latin typeface="+mj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50000"/>
            </a:schemeClr>
          </a:solidFill>
          <a:latin typeface="+mj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50000"/>
            </a:schemeClr>
          </a:solidFill>
          <a:latin typeface="+mj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50000"/>
            </a:schemeClr>
          </a:solidFill>
          <a:latin typeface="+mj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75520" y="44624"/>
            <a:ext cx="6912768" cy="1080120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+mj-lt"/>
              </a:rPr>
              <a:t>10.1.12. – Korištenje </a:t>
            </a:r>
            <a:r>
              <a:rPr lang="hr-HR" dirty="0" err="1">
                <a:latin typeface="+mj-lt"/>
              </a:rPr>
              <a:t>feromonskih</a:t>
            </a:r>
            <a:r>
              <a:rPr lang="hr-HR" dirty="0">
                <a:latin typeface="+mj-lt"/>
              </a:rPr>
              <a:t>, vizualnih i hranidbenih klopki  </a:t>
            </a:r>
            <a:r>
              <a:rPr lang="hr-HR" dirty="0">
                <a:solidFill>
                  <a:srgbClr val="FF0000"/>
                </a:solidFill>
                <a:latin typeface="+mj-lt"/>
              </a:rPr>
              <a:t>NOVO!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fontScale="85000" lnSpcReduction="10000"/>
          </a:bodyPr>
          <a:lstStyle/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b="1" dirty="0">
                <a:solidFill>
                  <a:schemeClr val="tx1"/>
                </a:solidFill>
                <a:ea typeface="Times New Roman"/>
              </a:rPr>
              <a:t>Uvjet: 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ARKOD parcela registrirana kao trajni nasad </a:t>
            </a:r>
            <a:r>
              <a:rPr lang="hr-HR" sz="1800" dirty="0">
                <a:solidFill>
                  <a:schemeClr val="tx1"/>
                </a:solidFill>
              </a:rPr>
              <a:t>(maslinik, vinograd, voćnjak)</a:t>
            </a:r>
            <a:endParaRPr lang="hr-HR" sz="18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b="1" dirty="0">
                <a:solidFill>
                  <a:schemeClr val="tx1"/>
                </a:solidFill>
                <a:ea typeface="Times New Roman"/>
              </a:rPr>
              <a:t>Obveze iz operacije: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postavljati </a:t>
            </a:r>
            <a:r>
              <a:rPr lang="hr-HR" sz="1800" dirty="0" err="1">
                <a:solidFill>
                  <a:schemeClr val="tx1"/>
                </a:solidFill>
                <a:ea typeface="Times New Roman"/>
              </a:rPr>
              <a:t>feromonske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, vizualne ili hranidbene klopke za:</a:t>
            </a:r>
          </a:p>
          <a:p>
            <a:pPr marL="11430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- Trešnjinu muhu (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Rhagoletis</a:t>
            </a:r>
            <a:r>
              <a:rPr lang="hr-HR" sz="18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cerasi</a:t>
            </a: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) najkasnije do 15. travnja, klopke moraju ostati na površini   </a:t>
            </a:r>
          </a:p>
          <a:p>
            <a:pPr marL="11430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  najmanje do 30. 06.</a:t>
            </a:r>
          </a:p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   - Šljivine osice (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Hoplocampa</a:t>
            </a:r>
            <a:r>
              <a:rPr lang="hr-HR" sz="18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sp</a:t>
            </a:r>
            <a:r>
              <a:rPr lang="hr-HR" sz="1800" i="1" dirty="0">
                <a:solidFill>
                  <a:schemeClr val="tx1"/>
                </a:solidFill>
                <a:ea typeface="Calibri"/>
                <a:cs typeface="Times New Roman"/>
              </a:rPr>
              <a:t>.) </a:t>
            </a: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od 1. 04. do  31.05.</a:t>
            </a:r>
          </a:p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   - Orahovu muhu (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Rhagoletis</a:t>
            </a:r>
            <a:r>
              <a:rPr lang="hr-HR" sz="18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completa</a:t>
            </a: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) od 30. 06. do 31. 08.</a:t>
            </a:r>
          </a:p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   - Maslininu muhu (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Bactrocera</a:t>
            </a:r>
            <a:r>
              <a:rPr lang="hr-HR" sz="1800" i="1" dirty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hr-HR" sz="1800" i="1" dirty="0" err="1">
                <a:solidFill>
                  <a:schemeClr val="tx1"/>
                </a:solidFill>
                <a:ea typeface="Calibri"/>
                <a:cs typeface="Times New Roman"/>
              </a:rPr>
              <a:t>oleae</a:t>
            </a: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) od 01. 06. do 31. 10.</a:t>
            </a:r>
          </a:p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  <a:ea typeface="Calibri"/>
                <a:cs typeface="Times New Roman"/>
              </a:rPr>
              <a:t>       - za ostale štetnike</a:t>
            </a:r>
            <a:r>
              <a:rPr lang="hr-HR" sz="1800" dirty="0">
                <a:solidFill>
                  <a:schemeClr val="tx1"/>
                </a:solidFill>
                <a:ea typeface="Times New Roman"/>
                <a:cs typeface="Times New Roman"/>
              </a:rPr>
              <a:t> najkasnije do 15. travnja koje moraju ostati na površini najmanje do 15. rujna</a:t>
            </a:r>
            <a:endParaRPr lang="hr-HR" sz="1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ts val="1680"/>
              </a:lnSpc>
              <a:buFont typeface="Wingdings" panose="05000000000000000000" pitchFamily="2" charset="2"/>
              <a:buChar char="§"/>
            </a:pPr>
            <a:r>
              <a:rPr lang="hr-HR" sz="1800" dirty="0">
                <a:solidFill>
                  <a:schemeClr val="tx1"/>
                </a:solidFill>
                <a:ea typeface="Times New Roman"/>
                <a:cs typeface="Times New Roman"/>
              </a:rPr>
              <a:t>pregledavati klopke dva puta tjedno 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prema propisanim rokovima te ih skladištiti i čuvati na propisan način do kraja tekuće godine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račune o kupnji klopki i upute proizvođača </a:t>
            </a:r>
            <a:r>
              <a:rPr lang="hr-HR" sz="1800" b="1" dirty="0">
                <a:solidFill>
                  <a:schemeClr val="tx1"/>
                </a:solidFill>
                <a:ea typeface="Times New Roman"/>
              </a:rPr>
              <a:t>čuvati i dostaviti 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na uvid podružnici Agencije za plaćanja najkasnije do 11. lipnja.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Na ovaj način smanjuje se broj tretiranja insekticidima u višegodišnjim nasadima i do 30%.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dirty="0">
              <a:solidFill>
                <a:schemeClr val="tx1"/>
              </a:solidFill>
              <a:ea typeface="Times New Roman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Visina potpore je </a:t>
            </a:r>
            <a:r>
              <a:rPr lang="hr-HR" sz="1800" b="1" dirty="0">
                <a:solidFill>
                  <a:schemeClr val="tx1"/>
                </a:solidFill>
                <a:ea typeface="Times New Roman"/>
              </a:rPr>
              <a:t>293,00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hr-HR" sz="1800" b="1" dirty="0">
                <a:solidFill>
                  <a:schemeClr val="tx1"/>
                </a:solidFill>
                <a:ea typeface="Times New Roman"/>
              </a:rPr>
              <a:t>EUR/ha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94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0"/>
            <a:ext cx="7328992" cy="1268760"/>
          </a:xfrm>
        </p:spPr>
        <p:txBody>
          <a:bodyPr>
            <a:normAutofit fontScale="90000"/>
          </a:bodyPr>
          <a:lstStyle/>
          <a:p>
            <a:r>
              <a:rPr lang="hr-HR" sz="3200" dirty="0">
                <a:solidFill>
                  <a:prstClr val="white"/>
                </a:solidFill>
                <a:latin typeface="+mn-lt"/>
              </a:rPr>
              <a:t>10.1.14. – Poboljšano održavanje </a:t>
            </a:r>
            <a:r>
              <a:rPr lang="hr-HR" sz="3200" dirty="0" err="1">
                <a:solidFill>
                  <a:prstClr val="white"/>
                </a:solidFill>
                <a:latin typeface="+mn-lt"/>
              </a:rPr>
              <a:t>međurednog</a:t>
            </a:r>
            <a:r>
              <a:rPr lang="hr-HR" sz="3200" dirty="0">
                <a:solidFill>
                  <a:prstClr val="white"/>
                </a:solidFill>
                <a:latin typeface="+mn-lt"/>
              </a:rPr>
              <a:t> prostora u višegodišnjim nasadima   </a:t>
            </a:r>
            <a:r>
              <a:rPr lang="hr-HR" sz="3200" dirty="0">
                <a:solidFill>
                  <a:srgbClr val="FF0000"/>
                </a:solidFill>
                <a:latin typeface="+mn-lt"/>
              </a:rPr>
              <a:t>NOVO!</a:t>
            </a:r>
            <a:endParaRPr lang="hr-HR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/>
          <a:lstStyle/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b="1" dirty="0">
                <a:solidFill>
                  <a:schemeClr val="tx1"/>
                </a:solidFill>
                <a:ea typeface="Times New Roman"/>
              </a:rPr>
              <a:t>Uvjet: 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ARKOD parcela registrirana kao trajni nasad pod nagibom do 9%.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dirty="0">
                <a:solidFill>
                  <a:schemeClr val="tx1"/>
                </a:solidFill>
              </a:rPr>
              <a:t>(maslinik, vinograd, voćnjak)</a:t>
            </a:r>
            <a:endParaRPr lang="hr-HR" sz="18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b="1" dirty="0">
                <a:solidFill>
                  <a:schemeClr val="tx1"/>
                </a:solidFill>
                <a:ea typeface="Times New Roman"/>
              </a:rPr>
              <a:t>Obveze iz operacije: 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zasijati </a:t>
            </a:r>
            <a:r>
              <a:rPr lang="hr-HR" sz="1800" dirty="0" err="1">
                <a:solidFill>
                  <a:schemeClr val="tx1"/>
                </a:solidFill>
                <a:ea typeface="Times New Roman"/>
              </a:rPr>
              <a:t>međuredni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prostor propisanom travnom smjesom prema vrsti tla (vlažna, sušna, tla s nagibom i ocjedita tla)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 err="1">
                <a:solidFill>
                  <a:schemeClr val="tx1"/>
                </a:solidFill>
                <a:ea typeface="Times New Roman"/>
              </a:rPr>
              <a:t>međuredni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prostor se održava košnjom ili </a:t>
            </a:r>
            <a:r>
              <a:rPr lang="hr-HR" sz="1800" dirty="0" err="1">
                <a:solidFill>
                  <a:schemeClr val="tx1"/>
                </a:solidFill>
                <a:ea typeface="Times New Roman"/>
              </a:rPr>
              <a:t>malčiranjem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najmanje 4 puta godišnje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 err="1">
                <a:solidFill>
                  <a:schemeClr val="tx1"/>
                </a:solidFill>
                <a:ea typeface="Times New Roman"/>
              </a:rPr>
              <a:t>međuredni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prostor mora biti zatravnjen tijekom petogodišnjeg perioda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dirty="0">
              <a:solidFill>
                <a:schemeClr val="tx1"/>
              </a:solidFill>
              <a:ea typeface="Times New Roman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800" dirty="0">
                <a:solidFill>
                  <a:schemeClr val="tx1"/>
                </a:solidFill>
                <a:ea typeface="Times New Roman"/>
              </a:rPr>
              <a:t>Visina potpore je </a:t>
            </a:r>
            <a:r>
              <a:rPr lang="hr-HR" sz="1800" b="1" dirty="0">
                <a:solidFill>
                  <a:schemeClr val="tx1"/>
                </a:solidFill>
                <a:ea typeface="Times New Roman"/>
              </a:rPr>
              <a:t>239,87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hr-HR" sz="1800" b="1" dirty="0">
                <a:solidFill>
                  <a:schemeClr val="tx1"/>
                </a:solidFill>
                <a:ea typeface="Times New Roman"/>
              </a:rPr>
              <a:t>EUR/ha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4205413"/>
            <a:ext cx="2857500" cy="2136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307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0"/>
            <a:ext cx="7328992" cy="1268760"/>
          </a:xfrm>
        </p:spPr>
        <p:txBody>
          <a:bodyPr>
            <a:normAutofit/>
          </a:bodyPr>
          <a:lstStyle/>
          <a:p>
            <a:r>
              <a:rPr lang="hr-HR" sz="3200" dirty="0">
                <a:solidFill>
                  <a:prstClr val="white"/>
                </a:solidFill>
                <a:latin typeface="+mj-lt"/>
              </a:rPr>
              <a:t>10.1.15. – Primjena ekoloških gnojiva u višegodišnjim nasadima   </a:t>
            </a:r>
            <a:r>
              <a:rPr lang="hr-HR" sz="3200" dirty="0">
                <a:solidFill>
                  <a:srgbClr val="FF0000"/>
                </a:solidFill>
                <a:latin typeface="+mj-lt"/>
              </a:rPr>
              <a:t>NOVO!</a:t>
            </a:r>
            <a:endParaRPr lang="hr-HR" sz="3200" dirty="0">
              <a:latin typeface="+mj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1484785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2000" b="1" dirty="0">
                <a:solidFill>
                  <a:schemeClr val="tx1"/>
                </a:solidFill>
                <a:ea typeface="Times New Roman"/>
              </a:rPr>
              <a:t>Uvjet: </a:t>
            </a:r>
            <a:r>
              <a:rPr lang="hr-HR" sz="2000" dirty="0">
                <a:solidFill>
                  <a:schemeClr val="tx1"/>
                </a:solidFill>
                <a:ea typeface="Times New Roman"/>
              </a:rPr>
              <a:t>ARKOD parcela registrirana kao trajni nasad </a:t>
            </a:r>
            <a:r>
              <a:rPr lang="hr-HR" sz="2000" dirty="0">
                <a:solidFill>
                  <a:schemeClr val="tx1"/>
                </a:solidFill>
              </a:rPr>
              <a:t>(maslinik, vinograd, voćnjak)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20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900" b="1" dirty="0">
                <a:solidFill>
                  <a:schemeClr val="tx1"/>
                </a:solidFill>
                <a:ea typeface="Times New Roman"/>
              </a:rPr>
              <a:t>Obveze iz operacije: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900" b="1" dirty="0">
                <a:solidFill>
                  <a:schemeClr val="tx1"/>
                </a:solidFill>
                <a:ea typeface="Times New Roman"/>
              </a:rPr>
              <a:t> 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obaviti analizu tla i izraditi petogodišnji plan gnojidbe, dozvoljena količina N iz stajskog gnoja iznosi najviše 170 kg N/ha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mogu se koristiti samo gnojiva, </a:t>
            </a:r>
            <a:r>
              <a:rPr lang="hr-HR" sz="1900" dirty="0" err="1">
                <a:solidFill>
                  <a:schemeClr val="tx1"/>
                </a:solidFill>
                <a:ea typeface="Times New Roman"/>
              </a:rPr>
              <a:t>poboljšivači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 i </a:t>
            </a:r>
            <a:r>
              <a:rPr lang="hr-HR" sz="1900" dirty="0" err="1">
                <a:solidFill>
                  <a:schemeClr val="tx1"/>
                </a:solidFill>
                <a:ea typeface="Times New Roman"/>
              </a:rPr>
              <a:t>nutrijenti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 (uključujući gnojivo životinjskog porijekla) odobreni u skladu s Prilogom I Uredbe Komisije (EZ) br. 889/2008</a:t>
            </a:r>
            <a:r>
              <a:rPr lang="hr-HR" sz="2000" dirty="0">
                <a:solidFill>
                  <a:schemeClr val="tx1"/>
                </a:solidFill>
                <a:ea typeface="Calibri"/>
                <a:cs typeface="Times New Roman"/>
              </a:rPr>
              <a:t> i deklarirana ekološka gnojiva koja imaju dozvolu upotrebe na prostoru EU</a:t>
            </a:r>
            <a:r>
              <a:rPr lang="hr-HR" sz="2000" dirty="0">
                <a:solidFill>
                  <a:schemeClr val="tx1"/>
                </a:solidFill>
              </a:rPr>
              <a:t>, 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zabranjena upotreba mineralnog gnojiva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analizu tla i petogodišnji plan gnojidbe dostaviti Agenciji za plaćanje na uvid do 11. lipnja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900" dirty="0">
              <a:solidFill>
                <a:schemeClr val="tx1"/>
              </a:solidFill>
              <a:ea typeface="Times New Roman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Visina potpore je </a:t>
            </a:r>
            <a:r>
              <a:rPr lang="hr-HR" sz="1900" b="1" dirty="0">
                <a:solidFill>
                  <a:schemeClr val="tx1"/>
                </a:solidFill>
                <a:ea typeface="Times New Roman"/>
              </a:rPr>
              <a:t>593,23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hr-HR" sz="1900" b="1" dirty="0">
                <a:solidFill>
                  <a:schemeClr val="tx1"/>
                </a:solidFill>
                <a:ea typeface="Times New Roman"/>
              </a:rPr>
              <a:t>EUR/ha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9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672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24000" y="0"/>
            <a:ext cx="7328992" cy="1268760"/>
          </a:xfrm>
        </p:spPr>
        <p:txBody>
          <a:bodyPr>
            <a:noAutofit/>
          </a:bodyPr>
          <a:lstStyle/>
          <a:p>
            <a:r>
              <a:rPr lang="hr-HR" sz="2800" dirty="0">
                <a:solidFill>
                  <a:prstClr val="white"/>
                </a:solidFill>
                <a:latin typeface="+mj-lt"/>
              </a:rPr>
              <a:t>10.1.16. – Mehaničko uništavanje korova unutar redova višegodišnjih nasada   </a:t>
            </a:r>
            <a:r>
              <a:rPr lang="hr-HR" sz="2800" dirty="0">
                <a:solidFill>
                  <a:srgbClr val="FF0000"/>
                </a:solidFill>
                <a:latin typeface="+mj-lt"/>
              </a:rPr>
              <a:t>NOVO!</a:t>
            </a:r>
            <a:endParaRPr lang="hr-HR" sz="2800" dirty="0">
              <a:latin typeface="+mj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81200" y="1628801"/>
            <a:ext cx="8229600" cy="4497363"/>
          </a:xfrm>
        </p:spPr>
        <p:txBody>
          <a:bodyPr>
            <a:normAutofit/>
          </a:bodyPr>
          <a:lstStyle/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800" b="1" dirty="0">
                <a:solidFill>
                  <a:schemeClr val="tx1"/>
                </a:solidFill>
                <a:ea typeface="Times New Roman"/>
              </a:rPr>
              <a:t>Uvjet: </a:t>
            </a:r>
            <a:r>
              <a:rPr lang="hr-HR" sz="1800" dirty="0">
                <a:solidFill>
                  <a:schemeClr val="tx1"/>
                </a:solidFill>
                <a:ea typeface="Times New Roman"/>
              </a:rPr>
              <a:t>ARKOD parcela registrirana kao trajni nasad </a:t>
            </a:r>
            <a:r>
              <a:rPr lang="hr-HR" sz="1800" dirty="0">
                <a:solidFill>
                  <a:schemeClr val="tx1"/>
                </a:solidFill>
              </a:rPr>
              <a:t>(maslinik, vinograd, voćnjak)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800" b="1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r>
              <a:rPr lang="hr-HR" sz="1900" b="1" dirty="0">
                <a:solidFill>
                  <a:schemeClr val="tx1"/>
                </a:solidFill>
                <a:ea typeface="Times New Roman"/>
              </a:rPr>
              <a:t>Obveze iz operacije: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suzbijanje korova unutar redova u „zaštitnom pojasu” isključivo mehanički poljoprivrednom mehanizacijom i opremom za mehaničko uklanjanje korova unutar redova (uslugu mehaničkog uklanjanja korova mogu izvršiti vanjski izvođači radova što treba potkrijepiti računima)</a:t>
            </a:r>
          </a:p>
          <a:p>
            <a:pPr marL="285750" indent="-28575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unutar redova </a:t>
            </a:r>
            <a:r>
              <a:rPr lang="hr-HR" sz="1900" b="1" dirty="0">
                <a:solidFill>
                  <a:schemeClr val="tx1"/>
                </a:solidFill>
                <a:ea typeface="Times New Roman"/>
              </a:rPr>
              <a:t>zabranjeno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 je korištenje herbicida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900" dirty="0">
              <a:solidFill>
                <a:schemeClr val="tx1"/>
              </a:solidFill>
              <a:ea typeface="Times New Roman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900" dirty="0">
              <a:solidFill>
                <a:schemeClr val="tx1"/>
              </a:solidFill>
              <a:ea typeface="Times New Roman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4000"/>
              </a:buClr>
              <a:buFont typeface="Wingdings" panose="05000000000000000000" pitchFamily="2" charset="2"/>
              <a:buChar char="§"/>
              <a:defRPr/>
            </a:pPr>
            <a:r>
              <a:rPr lang="hr-HR" sz="1900" dirty="0">
                <a:solidFill>
                  <a:schemeClr val="tx1"/>
                </a:solidFill>
                <a:ea typeface="Times New Roman"/>
              </a:rPr>
              <a:t>Visina potpore je </a:t>
            </a:r>
            <a:r>
              <a:rPr lang="hr-HR" sz="1900" b="1" dirty="0">
                <a:solidFill>
                  <a:schemeClr val="tx1"/>
                </a:solidFill>
                <a:ea typeface="Times New Roman"/>
              </a:rPr>
              <a:t>373,33</a:t>
            </a:r>
            <a:r>
              <a:rPr lang="hr-HR" sz="1900" dirty="0">
                <a:solidFill>
                  <a:schemeClr val="tx1"/>
                </a:solidFill>
                <a:ea typeface="Times New Roman"/>
              </a:rPr>
              <a:t> </a:t>
            </a:r>
            <a:r>
              <a:rPr lang="hr-HR" sz="1900" b="1" dirty="0">
                <a:solidFill>
                  <a:schemeClr val="tx1"/>
                </a:solidFill>
                <a:ea typeface="Times New Roman"/>
              </a:rPr>
              <a:t>EUR/ha</a:t>
            </a:r>
          </a:p>
          <a:p>
            <a:pPr marL="0" indent="0" eaLnBrk="0" fontAlgn="base" hangingPunct="0">
              <a:spcAft>
                <a:spcPct val="0"/>
              </a:spcAft>
              <a:buClr>
                <a:srgbClr val="004000"/>
              </a:buClr>
              <a:buNone/>
              <a:defRPr/>
            </a:pPr>
            <a:endParaRPr lang="hr-HR" sz="1900" b="1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</a:endParaRPr>
          </a:p>
        </p:txBody>
      </p:sp>
      <p:pic>
        <p:nvPicPr>
          <p:cNvPr id="4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4221088"/>
            <a:ext cx="3466728" cy="1905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1035332"/>
      </p:ext>
    </p:extLst>
  </p:cSld>
  <p:clrMapOvr>
    <a:masterClrMapping/>
  </p:clrMapOvr>
</p:sld>
</file>

<file path=ppt/theme/theme1.xml><?xml version="1.0" encoding="utf-8"?>
<a:theme xmlns:a="http://schemas.openxmlformats.org/drawingml/2006/main" name="LEADER Biograd 27.06.2015.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486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Adobe Heiti Std R</vt:lpstr>
      <vt:lpstr>Arial</vt:lpstr>
      <vt:lpstr>Calibri</vt:lpstr>
      <vt:lpstr>Neo Sans Medium</vt:lpstr>
      <vt:lpstr>Times New Roman</vt:lpstr>
      <vt:lpstr>Wingdings</vt:lpstr>
      <vt:lpstr>LEADER Biograd 27.06.2015.</vt:lpstr>
      <vt:lpstr>10.1.12. – Korištenje feromonskih, vizualnih i hranidbenih klopki  NOVO!</vt:lpstr>
      <vt:lpstr>10.1.14. – Poboljšano održavanje međurednog prostora u višegodišnjim nasadima   NOVO!</vt:lpstr>
      <vt:lpstr>10.1.15. – Primjena ekoloških gnojiva u višegodišnjim nasadima   NOVO!</vt:lpstr>
      <vt:lpstr>10.1.16. – Mehaničko uništavanje korova unutar redova višegodišnjih nasada   NOVO!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10.1.12. – Korištenje feromonskih, vizualnih i hranidbenih klopki  NOVO!</dc:title>
  <dc:creator>user</dc:creator>
  <cp:lastModifiedBy>user</cp:lastModifiedBy>
  <cp:revision>1</cp:revision>
  <dcterms:created xsi:type="dcterms:W3CDTF">2018-03-20T17:59:05Z</dcterms:created>
  <dcterms:modified xsi:type="dcterms:W3CDTF">2018-03-20T18:03:34Z</dcterms:modified>
</cp:coreProperties>
</file>